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1"/>
  </p:notesMasterIdLst>
  <p:sldIdLst>
    <p:sldId id="256" r:id="rId2"/>
    <p:sldId id="271" r:id="rId3"/>
    <p:sldId id="257" r:id="rId4"/>
    <p:sldId id="258" r:id="rId5"/>
    <p:sldId id="259" r:id="rId6"/>
    <p:sldId id="260" r:id="rId7"/>
    <p:sldId id="267" r:id="rId8"/>
    <p:sldId id="261" r:id="rId9"/>
    <p:sldId id="270" r:id="rId10"/>
    <p:sldId id="262" r:id="rId11"/>
    <p:sldId id="268" r:id="rId12"/>
    <p:sldId id="263" r:id="rId13"/>
    <p:sldId id="264" r:id="rId14"/>
    <p:sldId id="269" r:id="rId15"/>
    <p:sldId id="273" r:id="rId16"/>
    <p:sldId id="265" r:id="rId17"/>
    <p:sldId id="272" r:id="rId18"/>
    <p:sldId id="266" r:id="rId19"/>
    <p:sldId id="274" r:id="rId20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606060"/>
        </a:solidFill>
        <a:effectLst/>
        <a:uFillTx/>
        <a:latin typeface="+mn-lt"/>
        <a:ea typeface="+mn-ea"/>
        <a:cs typeface="+mn-cs"/>
        <a:sym typeface="Gill Sans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606060"/>
        </a:solidFill>
        <a:effectLst/>
        <a:uFillTx/>
        <a:latin typeface="+mn-lt"/>
        <a:ea typeface="+mn-ea"/>
        <a:cs typeface="+mn-cs"/>
        <a:sym typeface="Gill Sans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606060"/>
        </a:solidFill>
        <a:effectLst/>
        <a:uFillTx/>
        <a:latin typeface="+mn-lt"/>
        <a:ea typeface="+mn-ea"/>
        <a:cs typeface="+mn-cs"/>
        <a:sym typeface="Gill Sans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606060"/>
        </a:solidFill>
        <a:effectLst/>
        <a:uFillTx/>
        <a:latin typeface="+mn-lt"/>
        <a:ea typeface="+mn-ea"/>
        <a:cs typeface="+mn-cs"/>
        <a:sym typeface="Gill Sans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606060"/>
        </a:solidFill>
        <a:effectLst/>
        <a:uFillTx/>
        <a:latin typeface="+mn-lt"/>
        <a:ea typeface="+mn-ea"/>
        <a:cs typeface="+mn-cs"/>
        <a:sym typeface="Gill Sans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606060"/>
        </a:solidFill>
        <a:effectLst/>
        <a:uFillTx/>
        <a:latin typeface="+mn-lt"/>
        <a:ea typeface="+mn-ea"/>
        <a:cs typeface="+mn-cs"/>
        <a:sym typeface="Gill Sans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606060"/>
        </a:solidFill>
        <a:effectLst/>
        <a:uFillTx/>
        <a:latin typeface="+mn-lt"/>
        <a:ea typeface="+mn-ea"/>
        <a:cs typeface="+mn-cs"/>
        <a:sym typeface="Gill Sans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606060"/>
        </a:solidFill>
        <a:effectLst/>
        <a:uFillTx/>
        <a:latin typeface="+mn-lt"/>
        <a:ea typeface="+mn-ea"/>
        <a:cs typeface="+mn-cs"/>
        <a:sym typeface="Gill Sans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606060"/>
        </a:solidFill>
        <a:effectLst/>
        <a:uFillTx/>
        <a:latin typeface="+mn-lt"/>
        <a:ea typeface="+mn-ea"/>
        <a:cs typeface="+mn-cs"/>
        <a:sym typeface="Gill San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bin Gandhi" initials="RG" lastIdx="2" clrIdx="0">
    <p:extLst/>
  </p:cmAuthor>
  <p:cmAuthor id="2" name="Robin Gandhi" initials="RG [2]" lastIdx="1" clrIdx="1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606060"/>
        </a:fontRef>
        <a:srgbClr val="60606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7E3D2">
              <a:alpha val="5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FDF6DA"/>
              </a:solidFill>
              <a:prstDash val="solid"/>
              <a:miter lim="400000"/>
            </a:ln>
          </a:right>
          <a:top>
            <a:ln w="12700" cap="flat">
              <a:solidFill>
                <a:srgbClr val="FDF6DA"/>
              </a:solidFill>
              <a:prstDash val="solid"/>
              <a:miter lim="400000"/>
            </a:ln>
          </a:top>
          <a:bottom>
            <a:ln w="12700" cap="flat">
              <a:solidFill>
                <a:srgbClr val="FDF6DA"/>
              </a:solidFill>
              <a:prstDash val="solid"/>
              <a:miter lim="400000"/>
            </a:ln>
          </a:bottom>
          <a:insideH>
            <a:ln w="12700" cap="flat">
              <a:solidFill>
                <a:srgbClr val="FDF6D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A5C69B"/>
          </a:solidFill>
        </a:fill>
      </a:tcStyle>
    </a:firstCol>
    <a:lastRow>
      <a:tcTxStyle b="off" i="off">
        <a:fontRef idx="minor">
          <a:srgbClr val="606060"/>
        </a:fontRef>
        <a:srgbClr val="60606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FDF6DA"/>
              </a:solidFill>
              <a:prstDash val="solid"/>
              <a:miter lim="400000"/>
            </a:ln>
          </a:bottom>
          <a:insideH>
            <a:ln w="12700" cap="flat">
              <a:solidFill>
                <a:srgbClr val="FDF6D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C9D69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606060"/>
        </a:fontRef>
        <a:srgbClr val="606060"/>
      </a:tcTxStyle>
      <a:tcStyle>
        <a:tcBdr>
          <a:left>
            <a:ln w="12700" cap="flat">
              <a:solidFill>
                <a:srgbClr val="BDBBB3"/>
              </a:solidFill>
              <a:prstDash val="solid"/>
              <a:miter lim="400000"/>
            </a:ln>
          </a:left>
          <a:right>
            <a:ln w="12700" cap="flat">
              <a:solidFill>
                <a:srgbClr val="BDBBB3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BDBBB3"/>
              </a:solidFill>
              <a:prstDash val="solid"/>
              <a:miter lim="400000"/>
            </a:ln>
          </a:insideV>
        </a:tcBdr>
        <a:fill>
          <a:solidFill>
            <a:srgbClr val="E7E3D2"/>
          </a:solidFill>
        </a:fill>
      </a:tcStyle>
    </a:wholeTbl>
    <a:band2H>
      <a:tcTxStyle/>
      <a:tcStyle>
        <a:tcBdr/>
        <a:fill>
          <a:solidFill>
            <a:srgbClr val="F6F2E5"/>
          </a:solidFill>
        </a:fill>
      </a:tcStyle>
    </a:band2H>
    <a:firstCol>
      <a:tcTxStyle b="off" i="off">
        <a:fontRef idx="minor">
          <a:srgbClr val="606060"/>
        </a:fontRef>
        <a:srgbClr val="606060"/>
      </a:tcTxStyle>
      <a:tcStyle>
        <a:tcBdr>
          <a:left>
            <a:ln w="12700" cap="flat">
              <a:solidFill>
                <a:srgbClr val="A5A59F"/>
              </a:solidFill>
              <a:prstDash val="solid"/>
              <a:miter lim="400000"/>
            </a:ln>
          </a:left>
          <a:right>
            <a:ln w="12700" cap="flat">
              <a:solidFill>
                <a:srgbClr val="A5A59F"/>
              </a:solidFill>
              <a:prstDash val="solid"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A5A59F"/>
              </a:solidFill>
              <a:prstDash val="solid"/>
              <a:miter lim="400000"/>
            </a:ln>
          </a:insideH>
          <a:insideV>
            <a:ln w="12700" cap="flat">
              <a:solidFill>
                <a:srgbClr val="A5A59F"/>
              </a:solidFill>
              <a:prstDash val="solid"/>
              <a:miter lim="400000"/>
            </a:ln>
          </a:insideV>
        </a:tcBdr>
        <a:fill>
          <a:solidFill>
            <a:srgbClr val="D3CDB7"/>
          </a:solidFill>
        </a:fill>
      </a:tcStyle>
    </a:firstCol>
    <a:lastRow>
      <a:tcTxStyle b="off" i="off">
        <a:fontRef idx="minor">
          <a:srgbClr val="606060"/>
        </a:fontRef>
        <a:srgbClr val="606060"/>
      </a:tcTxStyle>
      <a:tcStyle>
        <a:tcBdr>
          <a:left>
            <a:ln w="12700" cap="flat">
              <a:solidFill>
                <a:srgbClr val="A5A59F"/>
              </a:solidFill>
              <a:prstDash val="solid"/>
              <a:miter lim="400000"/>
            </a:ln>
          </a:left>
          <a:right>
            <a:ln w="12700" cap="flat">
              <a:solidFill>
                <a:srgbClr val="A5A59F"/>
              </a:solidFill>
              <a:prstDash val="solid"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A5A59F"/>
              </a:solidFill>
              <a:prstDash val="solid"/>
              <a:miter lim="400000"/>
            </a:ln>
          </a:insideH>
          <a:insideV>
            <a:ln w="12700" cap="flat">
              <a:solidFill>
                <a:srgbClr val="A5A59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8E755A"/>
              </a:solidFill>
              <a:prstDash val="solid"/>
              <a:miter lim="400000"/>
            </a:ln>
          </a:left>
          <a:right>
            <a:ln w="12700" cap="flat">
              <a:solidFill>
                <a:srgbClr val="8E755A"/>
              </a:solidFill>
              <a:prstDash val="solid"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8E755A"/>
              </a:solidFill>
              <a:prstDash val="solid"/>
              <a:miter lim="400000"/>
            </a:ln>
          </a:insideH>
          <a:insideV>
            <a:ln w="12700" cap="flat">
              <a:solidFill>
                <a:srgbClr val="8E755A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EEE7283C-3CF3-47DC-8721-378D4A62B228}" styleName="">
    <a:tblBg/>
    <a:wholeTbl>
      <a:tcTxStyle b="off" i="off">
        <a:fontRef idx="major">
          <a:srgbClr val="606060"/>
        </a:fontRef>
        <a:srgbClr val="60606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DBBB3"/>
              </a:solidFill>
              <a:prstDash val="solid"/>
              <a:miter lim="400000"/>
            </a:ln>
          </a:top>
          <a:bottom>
            <a:ln w="12700" cap="flat">
              <a:solidFill>
                <a:srgbClr val="BDBBB3"/>
              </a:solidFill>
              <a:prstDash val="solid"/>
              <a:miter lim="400000"/>
            </a:ln>
          </a:bottom>
          <a:insideH>
            <a:ln w="12700" cap="flat">
              <a:solidFill>
                <a:srgbClr val="BDBBB3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3DA"/>
          </a:solidFill>
        </a:fill>
      </a:tcStyle>
    </a:wholeTbl>
    <a:band2H>
      <a:tcTxStyle/>
      <a:tcStyle>
        <a:tcBdr/>
        <a:fill>
          <a:solidFill>
            <a:srgbClr val="F9F5E8"/>
          </a:solidFill>
        </a:fill>
      </a:tcStyle>
    </a:band2H>
    <a:firstCol>
      <a:tcTxStyle b="off" i="off">
        <a:fontRef idx="minor">
          <a:srgbClr val="606060"/>
        </a:fontRef>
        <a:srgbClr val="606060"/>
      </a:tcTxStyle>
      <a:tcStyle>
        <a:tcBdr>
          <a:left>
            <a:ln w="12700" cap="flat">
              <a:solidFill>
                <a:srgbClr val="A5A59F"/>
              </a:solidFill>
              <a:prstDash val="solid"/>
              <a:miter lim="400000"/>
            </a:ln>
          </a:left>
          <a:right>
            <a:ln w="12700" cap="flat">
              <a:solidFill>
                <a:srgbClr val="A5A59F"/>
              </a:solidFill>
              <a:prstDash val="solid"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A5A59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6D5D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DBBB3"/>
              </a:solidFill>
              <a:prstDash val="solid"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4D616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solidFill>
                <a:srgbClr val="BDBBB3"/>
              </a:solidFill>
              <a:prstDash val="solid"/>
              <a:miter lim="400000"/>
            </a:ln>
          </a:bottom>
          <a:insideH>
            <a:ln w="12700" cap="flat">
              <a:solidFill>
                <a:srgbClr val="657477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F821DB8-F4EB-4A41-A1BA-3FCAFE7338EE}" styleName="">
    <a:tblBg/>
    <a:wholeTbl>
      <a:tcTxStyle b="off" i="off">
        <a:fontRef idx="minor">
          <a:srgbClr val="606060"/>
        </a:fontRef>
        <a:srgbClr val="60606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FECE2"/>
          </a:solidFill>
        </a:fill>
      </a:tcStyle>
    </a:wholeTbl>
    <a:band2H>
      <a:tcTxStyle/>
      <a:tcStyle>
        <a:tcBdr/>
        <a:fill>
          <a:solidFill>
            <a:srgbClr val="FFFBF1"/>
          </a:solidFill>
        </a:fill>
      </a:tcStyle>
    </a:band2H>
    <a:firstCol>
      <a:tcTxStyle b="off" i="off">
        <a:fontRef idx="minor">
          <a:srgbClr val="606060"/>
        </a:fontRef>
        <a:srgbClr val="60606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A29A85"/>
              </a:solidFill>
              <a:prstDash val="solid"/>
              <a:miter lim="400000"/>
            </a:ln>
          </a:right>
          <a:top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8E4D8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A29A85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A29A85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A29A85"/>
              </a:solidFill>
              <a:prstDash val="solid"/>
              <a:miter lim="400000"/>
            </a:ln>
          </a:bottom>
          <a:insideH>
            <a:ln w="12700" cap="flat">
              <a:solidFill>
                <a:srgbClr val="A29A85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33BA23B1-9221-436E-865A-0063620EA4FD}" styleName="">
    <a:tblBg/>
    <a:wholeTbl>
      <a:tcTxStyle b="off" i="off">
        <a:fontRef idx="minor">
          <a:srgbClr val="606060"/>
        </a:fontRef>
        <a:srgbClr val="60606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6D2C0">
              <a:alpha val="50000"/>
            </a:srgbClr>
          </a:solidFill>
        </a:fill>
      </a:tcStyle>
    </a:wholeTbl>
    <a:band2H>
      <a:tcTxStyle/>
      <a:tcStyle>
        <a:tcBdr/>
        <a:fill>
          <a:solidFill>
            <a:srgbClr val="E9E7DC"/>
          </a:solidFill>
        </a:fill>
      </a:tcStyle>
    </a:band2H>
    <a:firstCol>
      <a:tcTxStyle b="off" i="off">
        <a:fontRef idx="minor">
          <a:srgbClr val="606060"/>
        </a:fontRef>
        <a:srgbClr val="60606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5BEAA"/>
          </a:solidFill>
        </a:fill>
      </a:tcStyle>
    </a:firstCol>
    <a:lastRow>
      <a:tcTxStyle b="off" i="off">
        <a:fontRef idx="minor">
          <a:srgbClr val="606060"/>
        </a:fontRef>
        <a:srgbClr val="60606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6D2C0">
              <a:alpha val="25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28C7D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606060"/>
        </a:fontRef>
        <a:srgbClr val="60606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DBD2B2"/>
              </a:solidFill>
              <a:prstDash val="solid"/>
              <a:miter lim="400000"/>
            </a:ln>
          </a:top>
          <a:bottom>
            <a:ln w="12700" cap="flat">
              <a:solidFill>
                <a:srgbClr val="DBD2B2"/>
              </a:solidFill>
              <a:prstDash val="solid"/>
              <a:miter lim="400000"/>
            </a:ln>
          </a:bottom>
          <a:insideH>
            <a:ln w="12700" cap="flat">
              <a:solidFill>
                <a:srgbClr val="DBD2B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DF9ED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ff" i="off">
        <a:fontRef idx="minor">
          <a:srgbClr val="606060"/>
        </a:fontRef>
        <a:srgbClr val="606060"/>
      </a:tcTxStyle>
      <a:tcStyle>
        <a:tcBdr>
          <a:left>
            <a:ln w="25400" cap="flat">
              <a:solidFill>
                <a:srgbClr val="C6BB94"/>
              </a:solidFill>
              <a:prstDash val="solid"/>
              <a:miter lim="400000"/>
            </a:ln>
          </a:left>
          <a:right>
            <a:ln w="25400" cap="flat">
              <a:solidFill>
                <a:srgbClr val="C6BB94"/>
              </a:solidFill>
              <a:prstDash val="solid"/>
              <a:miter lim="400000"/>
            </a:ln>
          </a:right>
          <a:top>
            <a:ln w="12700" cap="flat">
              <a:solidFill>
                <a:srgbClr val="DBD2B2"/>
              </a:solidFill>
              <a:prstDash val="solid"/>
              <a:miter lim="400000"/>
            </a:ln>
          </a:top>
          <a:bottom>
            <a:ln w="12700" cap="flat">
              <a:solidFill>
                <a:srgbClr val="DBD2B2"/>
              </a:solidFill>
              <a:prstDash val="solid"/>
              <a:miter lim="400000"/>
            </a:ln>
          </a:bottom>
          <a:insideH>
            <a:ln w="12700" cap="flat">
              <a:solidFill>
                <a:srgbClr val="DBD2B2"/>
              </a:solidFill>
              <a:prstDash val="solid"/>
              <a:miter lim="400000"/>
            </a:ln>
          </a:insideH>
          <a:insideV>
            <a:ln w="12700" cap="flat">
              <a:solidFill>
                <a:srgbClr val="DBD2B2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606060"/>
        </a:fontRef>
        <a:srgbClr val="60606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C6BB94"/>
              </a:solidFill>
              <a:prstDash val="solid"/>
              <a:miter lim="400000"/>
            </a:ln>
          </a:top>
          <a:bottom>
            <a:ln w="25400" cap="flat">
              <a:solidFill>
                <a:srgbClr val="C6BB94"/>
              </a:solidFill>
              <a:prstDash val="solid"/>
              <a:miter lim="400000"/>
            </a:ln>
          </a:bottom>
          <a:insideH>
            <a:ln w="12700" cap="flat">
              <a:solidFill>
                <a:srgbClr val="DBD2B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606060"/>
        </a:fontRef>
        <a:srgbClr val="60606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C6BB94"/>
              </a:solidFill>
              <a:prstDash val="solid"/>
              <a:miter lim="400000"/>
            </a:ln>
          </a:top>
          <a:bottom>
            <a:ln w="25400" cap="flat">
              <a:solidFill>
                <a:srgbClr val="C6BB94"/>
              </a:solidFill>
              <a:prstDash val="solid"/>
              <a:miter lim="400000"/>
            </a:ln>
          </a:bottom>
          <a:insideH>
            <a:ln w="12700" cap="flat">
              <a:solidFill>
                <a:srgbClr val="DBD2B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858"/>
    <p:restoredTop sz="93157"/>
  </p:normalViewPr>
  <p:slideViewPr>
    <p:cSldViewPr snapToGrid="0">
      <p:cViewPr varScale="1">
        <p:scale>
          <a:sx n="72" d="100"/>
          <a:sy n="72" d="100"/>
        </p:scale>
        <p:origin x="2369" y="6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Relationship Id="rId27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9" name="Shape 12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4732351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7416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/>
          <p:nvPr/>
        </p:nvSpPr>
        <p:spPr>
          <a:xfrm>
            <a:off x="508000" y="5181600"/>
            <a:ext cx="11988800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4" name="Shape 14"/>
          <p:cNvSpPr>
            <a:spLocks noGrp="1"/>
          </p:cNvSpPr>
          <p:nvPr>
            <p:ph type="title"/>
          </p:nvPr>
        </p:nvSpPr>
        <p:spPr>
          <a:xfrm>
            <a:off x="508000" y="3009900"/>
            <a:ext cx="11988800" cy="20320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5" name="Shape 15"/>
          <p:cNvSpPr>
            <a:spLocks noGrp="1"/>
          </p:cNvSpPr>
          <p:nvPr>
            <p:ph type="body" sz="quarter" idx="1"/>
          </p:nvPr>
        </p:nvSpPr>
        <p:spPr>
          <a:xfrm>
            <a:off x="508000" y="5562600"/>
            <a:ext cx="11988800" cy="825500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20000"/>
              </a:lnSpc>
              <a:spcBef>
                <a:spcPts val="0"/>
              </a:spcBef>
              <a:buSzTx/>
              <a:buNone/>
              <a:defRPr sz="2400"/>
            </a:lvl1pPr>
            <a:lvl2pPr marL="0" indent="228600">
              <a:lnSpc>
                <a:spcPct val="120000"/>
              </a:lnSpc>
              <a:spcBef>
                <a:spcPts val="0"/>
              </a:spcBef>
              <a:buSzTx/>
              <a:buNone/>
              <a:defRPr sz="2400"/>
            </a:lvl2pPr>
            <a:lvl3pPr marL="0" indent="457200">
              <a:lnSpc>
                <a:spcPct val="120000"/>
              </a:lnSpc>
              <a:spcBef>
                <a:spcPts val="0"/>
              </a:spcBef>
              <a:buSzTx/>
              <a:buNone/>
              <a:defRPr sz="2400"/>
            </a:lvl3pPr>
            <a:lvl4pPr marL="0" indent="685800">
              <a:lnSpc>
                <a:spcPct val="120000"/>
              </a:lnSpc>
              <a:spcBef>
                <a:spcPts val="0"/>
              </a:spcBef>
              <a:buSzTx/>
              <a:buNone/>
              <a:defRPr sz="2400"/>
            </a:lvl4pPr>
            <a:lvl5pPr marL="0" indent="914400">
              <a:lnSpc>
                <a:spcPct val="120000"/>
              </a:lnSpc>
              <a:spcBef>
                <a:spcPts val="0"/>
              </a:spcBef>
              <a:buSzTx/>
              <a:buNone/>
              <a:defRPr sz="2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" name="Shape 16"/>
          <p:cNvSpPr>
            <a:spLocks noGrp="1"/>
          </p:cNvSpPr>
          <p:nvPr>
            <p:ph type="sldNum" sz="quarter" idx="2"/>
          </p:nvPr>
        </p:nvSpPr>
        <p:spPr>
          <a:xfrm>
            <a:off x="12154001" y="8763000"/>
            <a:ext cx="342901" cy="3683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>
            <a:spLocks noGrp="1"/>
          </p:cNvSpPr>
          <p:nvPr>
            <p:ph type="body" sz="quarter" idx="13"/>
          </p:nvPr>
        </p:nvSpPr>
        <p:spPr>
          <a:xfrm>
            <a:off x="508000" y="5918200"/>
            <a:ext cx="11988800" cy="5334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lnSpc>
                <a:spcPct val="140000"/>
              </a:lnSpc>
              <a:spcBef>
                <a:spcPts val="0"/>
              </a:spcBef>
              <a:buSzTx/>
              <a:buNone/>
              <a:defRPr sz="3000" i="1">
                <a:solidFill>
                  <a:srgbClr val="9D9D9D"/>
                </a:solidFill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106" name="Shape 106"/>
          <p:cNvSpPr>
            <a:spLocks noGrp="1"/>
          </p:cNvSpPr>
          <p:nvPr>
            <p:ph type="body" sz="quarter" idx="14"/>
          </p:nvPr>
        </p:nvSpPr>
        <p:spPr>
          <a:xfrm>
            <a:off x="1270000" y="4298950"/>
            <a:ext cx="10464800" cy="6223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SzTx/>
              <a:buNone/>
              <a:defRPr sz="3600"/>
            </a:lvl1pPr>
          </a:lstStyle>
          <a:p>
            <a:r>
              <a:t>“Type a quote here.” </a:t>
            </a:r>
          </a:p>
        </p:txBody>
      </p:sp>
      <p:sp>
        <p:nvSpPr>
          <p:cNvPr id="107" name="Shape 10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15" name="Shape 11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>
            <a:spLocks noGrp="1"/>
          </p:cNvSpPr>
          <p:nvPr>
            <p:ph type="pic" idx="13"/>
          </p:nvPr>
        </p:nvSpPr>
        <p:spPr>
          <a:xfrm>
            <a:off x="622300" y="1181100"/>
            <a:ext cx="11760200" cy="56769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4" name="Shape 24"/>
          <p:cNvSpPr>
            <a:spLocks noGrp="1"/>
          </p:cNvSpPr>
          <p:nvPr>
            <p:ph type="title"/>
          </p:nvPr>
        </p:nvSpPr>
        <p:spPr>
          <a:xfrm>
            <a:off x="508000" y="7099300"/>
            <a:ext cx="11988800" cy="11176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5" name="Shape 25"/>
          <p:cNvSpPr>
            <a:spLocks noGrp="1"/>
          </p:cNvSpPr>
          <p:nvPr>
            <p:ph type="body" sz="quarter" idx="1"/>
          </p:nvPr>
        </p:nvSpPr>
        <p:spPr>
          <a:xfrm>
            <a:off x="508000" y="8267700"/>
            <a:ext cx="11988800" cy="838200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20000"/>
              </a:lnSpc>
              <a:spcBef>
                <a:spcPts val="0"/>
              </a:spcBef>
              <a:buSzTx/>
              <a:buNone/>
              <a:defRPr sz="2400"/>
            </a:lvl1pPr>
            <a:lvl2pPr marL="0" indent="228600">
              <a:lnSpc>
                <a:spcPct val="120000"/>
              </a:lnSpc>
              <a:spcBef>
                <a:spcPts val="0"/>
              </a:spcBef>
              <a:buSzTx/>
              <a:buNone/>
              <a:defRPr sz="2400"/>
            </a:lvl2pPr>
            <a:lvl3pPr marL="0" indent="457200">
              <a:lnSpc>
                <a:spcPct val="120000"/>
              </a:lnSpc>
              <a:spcBef>
                <a:spcPts val="0"/>
              </a:spcBef>
              <a:buSzTx/>
              <a:buNone/>
              <a:defRPr sz="2400"/>
            </a:lvl3pPr>
            <a:lvl4pPr marL="0" indent="685800">
              <a:lnSpc>
                <a:spcPct val="120000"/>
              </a:lnSpc>
              <a:spcBef>
                <a:spcPts val="0"/>
              </a:spcBef>
              <a:buSzTx/>
              <a:buNone/>
              <a:defRPr sz="2400"/>
            </a:lvl4pPr>
            <a:lvl5pPr marL="0" indent="914400">
              <a:lnSpc>
                <a:spcPct val="120000"/>
              </a:lnSpc>
              <a:spcBef>
                <a:spcPts val="0"/>
              </a:spcBef>
              <a:buSzTx/>
              <a:buNone/>
              <a:defRPr sz="2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6" name="Shape 2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>
            <a:spLocks noGrp="1"/>
          </p:cNvSpPr>
          <p:nvPr>
            <p:ph type="title"/>
          </p:nvPr>
        </p:nvSpPr>
        <p:spPr>
          <a:xfrm>
            <a:off x="508000" y="3860800"/>
            <a:ext cx="11988800" cy="2032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4" name="Shape 3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>
            <a:spLocks noGrp="1"/>
          </p:cNvSpPr>
          <p:nvPr>
            <p:ph type="pic" sz="half" idx="13"/>
          </p:nvPr>
        </p:nvSpPr>
        <p:spPr>
          <a:xfrm>
            <a:off x="6805519" y="981849"/>
            <a:ext cx="5575301" cy="753110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42" name="Shape 42"/>
          <p:cNvSpPr>
            <a:spLocks noGrp="1"/>
          </p:cNvSpPr>
          <p:nvPr>
            <p:ph type="title"/>
          </p:nvPr>
        </p:nvSpPr>
        <p:spPr>
          <a:xfrm>
            <a:off x="508000" y="2400300"/>
            <a:ext cx="5829300" cy="6070600"/>
          </a:xfrm>
          <a:prstGeom prst="rect">
            <a:avLst/>
          </a:prstGeom>
        </p:spPr>
        <p:txBody>
          <a:bodyPr anchor="t"/>
          <a:lstStyle/>
          <a:p>
            <a:r>
              <a:t>Title Text</a:t>
            </a:r>
          </a:p>
        </p:txBody>
      </p:sp>
      <p:sp>
        <p:nvSpPr>
          <p:cNvPr id="43" name="Shape 43"/>
          <p:cNvSpPr>
            <a:spLocks noGrp="1"/>
          </p:cNvSpPr>
          <p:nvPr>
            <p:ph type="body" sz="quarter" idx="1"/>
          </p:nvPr>
        </p:nvSpPr>
        <p:spPr>
          <a:xfrm>
            <a:off x="508000" y="1168400"/>
            <a:ext cx="5829300" cy="838200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20000"/>
              </a:lnSpc>
              <a:spcBef>
                <a:spcPts val="0"/>
              </a:spcBef>
              <a:buSzTx/>
              <a:buNone/>
              <a:defRPr sz="2400"/>
            </a:lvl1pPr>
            <a:lvl2pPr marL="0" indent="228600">
              <a:lnSpc>
                <a:spcPct val="120000"/>
              </a:lnSpc>
              <a:spcBef>
                <a:spcPts val="0"/>
              </a:spcBef>
              <a:buSzTx/>
              <a:buNone/>
              <a:defRPr sz="2400"/>
            </a:lvl2pPr>
            <a:lvl3pPr marL="0" indent="457200">
              <a:lnSpc>
                <a:spcPct val="120000"/>
              </a:lnSpc>
              <a:spcBef>
                <a:spcPts val="0"/>
              </a:spcBef>
              <a:buSzTx/>
              <a:buNone/>
              <a:defRPr sz="2400"/>
            </a:lvl3pPr>
            <a:lvl4pPr marL="0" indent="685800">
              <a:lnSpc>
                <a:spcPct val="120000"/>
              </a:lnSpc>
              <a:spcBef>
                <a:spcPts val="0"/>
              </a:spcBef>
              <a:buSzTx/>
              <a:buNone/>
              <a:defRPr sz="2400"/>
            </a:lvl4pPr>
            <a:lvl5pPr marL="0" indent="914400">
              <a:lnSpc>
                <a:spcPct val="120000"/>
              </a:lnSpc>
              <a:spcBef>
                <a:spcPts val="0"/>
              </a:spcBef>
              <a:buSzTx/>
              <a:buNone/>
              <a:defRPr sz="2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4" name="Shape 4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/>
        </p:nvSpPr>
        <p:spPr>
          <a:xfrm>
            <a:off x="508000" y="2578100"/>
            <a:ext cx="11997292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52" name="Shape 52"/>
          <p:cNvSpPr/>
          <p:nvPr/>
        </p:nvSpPr>
        <p:spPr>
          <a:xfrm flipV="1">
            <a:off x="508000" y="9245597"/>
            <a:ext cx="11988800" cy="3"/>
          </a:xfrm>
          <a:prstGeom prst="line">
            <a:avLst/>
          </a:prstGeom>
          <a:ln w="762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53" name="Shape 53"/>
          <p:cNvSpPr/>
          <p:nvPr/>
        </p:nvSpPr>
        <p:spPr>
          <a:xfrm flipV="1">
            <a:off x="508000" y="508000"/>
            <a:ext cx="11988800" cy="1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54" name="Shape 5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5" name="Shape 5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/>
          <p:nvPr/>
        </p:nvSpPr>
        <p:spPr>
          <a:xfrm>
            <a:off x="508000" y="2578100"/>
            <a:ext cx="11988800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63" name="Shape 63"/>
          <p:cNvSpPr/>
          <p:nvPr/>
        </p:nvSpPr>
        <p:spPr>
          <a:xfrm flipV="1">
            <a:off x="508000" y="9245597"/>
            <a:ext cx="11988800" cy="3"/>
          </a:xfrm>
          <a:prstGeom prst="line">
            <a:avLst/>
          </a:prstGeom>
          <a:ln w="762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64" name="Shape 64"/>
          <p:cNvSpPr/>
          <p:nvPr/>
        </p:nvSpPr>
        <p:spPr>
          <a:xfrm flipV="1">
            <a:off x="508000" y="508000"/>
            <a:ext cx="11988800" cy="1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65" name="Shape 6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6" name="Shape 66"/>
          <p:cNvSpPr>
            <a:spLocks noGrp="1"/>
          </p:cNvSpPr>
          <p:nvPr>
            <p:ph type="body" idx="1"/>
          </p:nvPr>
        </p:nvSpPr>
        <p:spPr>
          <a:xfrm>
            <a:off x="508000" y="3035300"/>
            <a:ext cx="11988800" cy="5727700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7" name="Shape 6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/>
          <p:nvPr/>
        </p:nvSpPr>
        <p:spPr>
          <a:xfrm>
            <a:off x="508000" y="2578100"/>
            <a:ext cx="11988800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75" name="Shape 75"/>
          <p:cNvSpPr/>
          <p:nvPr/>
        </p:nvSpPr>
        <p:spPr>
          <a:xfrm flipV="1">
            <a:off x="508000" y="9245597"/>
            <a:ext cx="11988800" cy="3"/>
          </a:xfrm>
          <a:prstGeom prst="line">
            <a:avLst/>
          </a:prstGeom>
          <a:ln w="762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76" name="Shape 76"/>
          <p:cNvSpPr/>
          <p:nvPr/>
        </p:nvSpPr>
        <p:spPr>
          <a:xfrm flipV="1">
            <a:off x="508000" y="508000"/>
            <a:ext cx="11988800" cy="1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77" name="Shape 77"/>
          <p:cNvSpPr>
            <a:spLocks noGrp="1"/>
          </p:cNvSpPr>
          <p:nvPr>
            <p:ph type="pic" sz="half" idx="13"/>
          </p:nvPr>
        </p:nvSpPr>
        <p:spPr>
          <a:xfrm>
            <a:off x="620619" y="2994799"/>
            <a:ext cx="5524501" cy="552450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78" name="Shape 7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79" name="Shape 79"/>
          <p:cNvSpPr>
            <a:spLocks noGrp="1"/>
          </p:cNvSpPr>
          <p:nvPr>
            <p:ph type="body" sz="half" idx="1"/>
          </p:nvPr>
        </p:nvSpPr>
        <p:spPr>
          <a:xfrm>
            <a:off x="6781800" y="2971800"/>
            <a:ext cx="5727700" cy="5524500"/>
          </a:xfrm>
          <a:prstGeom prst="rect">
            <a:avLst/>
          </a:prstGeom>
        </p:spPr>
        <p:txBody>
          <a:bodyPr/>
          <a:lstStyle>
            <a:lvl1pPr marL="368300" indent="-368300">
              <a:spcBef>
                <a:spcPts val="3200"/>
              </a:spcBef>
              <a:buSzPct val="30000"/>
              <a:buBlip>
                <a:blip r:embed="rId2"/>
              </a:buBlip>
              <a:defRPr sz="3000"/>
            </a:lvl1pPr>
            <a:lvl2pPr marL="736600" indent="-368300">
              <a:spcBef>
                <a:spcPts val="3200"/>
              </a:spcBef>
              <a:buSzPct val="30000"/>
              <a:buBlip>
                <a:blip r:embed="rId2"/>
              </a:buBlip>
              <a:defRPr sz="3000"/>
            </a:lvl2pPr>
            <a:lvl3pPr marL="1104900" indent="-368300">
              <a:spcBef>
                <a:spcPts val="3200"/>
              </a:spcBef>
              <a:buSzPct val="30000"/>
              <a:buBlip>
                <a:blip r:embed="rId2"/>
              </a:buBlip>
              <a:defRPr sz="3000"/>
            </a:lvl3pPr>
            <a:lvl4pPr marL="1473200" indent="-368300">
              <a:spcBef>
                <a:spcPts val="3200"/>
              </a:spcBef>
              <a:buSzPct val="30000"/>
              <a:buBlip>
                <a:blip r:embed="rId2"/>
              </a:buBlip>
              <a:defRPr sz="3000"/>
            </a:lvl4pPr>
            <a:lvl5pPr marL="1841500" indent="-368300">
              <a:spcBef>
                <a:spcPts val="3200"/>
              </a:spcBef>
              <a:buSzPct val="30000"/>
              <a:buBlip>
                <a:blip r:embed="rId2"/>
              </a:buBlip>
              <a:defRPr sz="3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0" name="Shape 8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8" name="Shape 8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>
            <a:spLocks noGrp="1"/>
          </p:cNvSpPr>
          <p:nvPr>
            <p:ph type="pic" sz="quarter" idx="13"/>
          </p:nvPr>
        </p:nvSpPr>
        <p:spPr>
          <a:xfrm>
            <a:off x="6654800" y="977900"/>
            <a:ext cx="5727700" cy="36068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96" name="Shape 96"/>
          <p:cNvSpPr>
            <a:spLocks noGrp="1"/>
          </p:cNvSpPr>
          <p:nvPr>
            <p:ph type="pic" sz="quarter" idx="14"/>
          </p:nvPr>
        </p:nvSpPr>
        <p:spPr>
          <a:xfrm>
            <a:off x="6654800" y="5003800"/>
            <a:ext cx="5727700" cy="36449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97" name="Shape 97"/>
          <p:cNvSpPr>
            <a:spLocks noGrp="1"/>
          </p:cNvSpPr>
          <p:nvPr>
            <p:ph type="pic" sz="half" idx="15"/>
          </p:nvPr>
        </p:nvSpPr>
        <p:spPr>
          <a:xfrm>
            <a:off x="620619" y="975499"/>
            <a:ext cx="5575301" cy="767080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98" name="Shape 9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4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/>
        </p:nvSpPr>
        <p:spPr>
          <a:xfrm flipV="1">
            <a:off x="508000" y="9245597"/>
            <a:ext cx="11988800" cy="3"/>
          </a:xfrm>
          <a:prstGeom prst="line">
            <a:avLst/>
          </a:prstGeom>
          <a:ln w="762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3" name="Shape 3"/>
          <p:cNvSpPr/>
          <p:nvPr/>
        </p:nvSpPr>
        <p:spPr>
          <a:xfrm flipV="1">
            <a:off x="508000" y="508000"/>
            <a:ext cx="11988800" cy="1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4" name="Shape 4"/>
          <p:cNvSpPr>
            <a:spLocks noGrp="1"/>
          </p:cNvSpPr>
          <p:nvPr>
            <p:ph type="body" idx="1"/>
          </p:nvPr>
        </p:nvSpPr>
        <p:spPr>
          <a:xfrm>
            <a:off x="508000" y="977900"/>
            <a:ext cx="11988800" cy="7785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buBlip>
                <a:blip r:embed="rId15"/>
              </a:buBlip>
            </a:lvl1pPr>
            <a:lvl2pPr>
              <a:buBlip>
                <a:blip r:embed="rId15"/>
              </a:buBlip>
            </a:lvl2pPr>
            <a:lvl3pPr>
              <a:buBlip>
                <a:blip r:embed="rId15"/>
              </a:buBlip>
            </a:lvl3pPr>
            <a:lvl4pPr>
              <a:buBlip>
                <a:blip r:embed="rId15"/>
              </a:buBlip>
            </a:lvl4pPr>
            <a:lvl5pPr>
              <a:buBlip>
                <a:blip r:embed="rId15"/>
              </a:buBlip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hape 5"/>
          <p:cNvSpPr>
            <a:spLocks noGrp="1"/>
          </p:cNvSpPr>
          <p:nvPr>
            <p:ph type="title"/>
          </p:nvPr>
        </p:nvSpPr>
        <p:spPr>
          <a:xfrm>
            <a:off x="508000" y="596900"/>
            <a:ext cx="11988800" cy="1905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6" name="Shape 6"/>
          <p:cNvSpPr>
            <a:spLocks noGrp="1"/>
          </p:cNvSpPr>
          <p:nvPr>
            <p:ph type="sldNum" sz="quarter" idx="2"/>
          </p:nvPr>
        </p:nvSpPr>
        <p:spPr>
          <a:xfrm>
            <a:off x="12166701" y="8763000"/>
            <a:ext cx="342901" cy="3683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hf hdr="0" ftr="0" dt="0"/>
  <p:txStyles>
    <p:titleStyle>
      <a:lvl1pPr marL="0" marR="0" indent="0" algn="l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all" spc="0" baseline="0">
          <a:ln>
            <a:noFill/>
          </a:ln>
          <a:solidFill>
            <a:srgbClr val="606060"/>
          </a:solidFill>
          <a:uFillTx/>
          <a:latin typeface="+mj-lt"/>
          <a:ea typeface="+mj-ea"/>
          <a:cs typeface="+mj-cs"/>
          <a:sym typeface="Gill Sans Light"/>
        </a:defRPr>
      </a:lvl1pPr>
      <a:lvl2pPr marL="0" marR="0" indent="228600" algn="l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all" spc="0" baseline="0">
          <a:ln>
            <a:noFill/>
          </a:ln>
          <a:solidFill>
            <a:srgbClr val="606060"/>
          </a:solidFill>
          <a:uFillTx/>
          <a:latin typeface="+mj-lt"/>
          <a:ea typeface="+mj-ea"/>
          <a:cs typeface="+mj-cs"/>
          <a:sym typeface="Gill Sans Light"/>
        </a:defRPr>
      </a:lvl2pPr>
      <a:lvl3pPr marL="0" marR="0" indent="457200" algn="l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all" spc="0" baseline="0">
          <a:ln>
            <a:noFill/>
          </a:ln>
          <a:solidFill>
            <a:srgbClr val="606060"/>
          </a:solidFill>
          <a:uFillTx/>
          <a:latin typeface="+mj-lt"/>
          <a:ea typeface="+mj-ea"/>
          <a:cs typeface="+mj-cs"/>
          <a:sym typeface="Gill Sans Light"/>
        </a:defRPr>
      </a:lvl3pPr>
      <a:lvl4pPr marL="0" marR="0" indent="685800" algn="l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all" spc="0" baseline="0">
          <a:ln>
            <a:noFill/>
          </a:ln>
          <a:solidFill>
            <a:srgbClr val="606060"/>
          </a:solidFill>
          <a:uFillTx/>
          <a:latin typeface="+mj-lt"/>
          <a:ea typeface="+mj-ea"/>
          <a:cs typeface="+mj-cs"/>
          <a:sym typeface="Gill Sans Light"/>
        </a:defRPr>
      </a:lvl4pPr>
      <a:lvl5pPr marL="0" marR="0" indent="914400" algn="l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all" spc="0" baseline="0">
          <a:ln>
            <a:noFill/>
          </a:ln>
          <a:solidFill>
            <a:srgbClr val="606060"/>
          </a:solidFill>
          <a:uFillTx/>
          <a:latin typeface="+mj-lt"/>
          <a:ea typeface="+mj-ea"/>
          <a:cs typeface="+mj-cs"/>
          <a:sym typeface="Gill Sans Light"/>
        </a:defRPr>
      </a:lvl5pPr>
      <a:lvl6pPr marL="0" marR="0" indent="1143000" algn="l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all" spc="0" baseline="0">
          <a:ln>
            <a:noFill/>
          </a:ln>
          <a:solidFill>
            <a:srgbClr val="606060"/>
          </a:solidFill>
          <a:uFillTx/>
          <a:latin typeface="+mj-lt"/>
          <a:ea typeface="+mj-ea"/>
          <a:cs typeface="+mj-cs"/>
          <a:sym typeface="Gill Sans Light"/>
        </a:defRPr>
      </a:lvl6pPr>
      <a:lvl7pPr marL="0" marR="0" indent="1371600" algn="l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all" spc="0" baseline="0">
          <a:ln>
            <a:noFill/>
          </a:ln>
          <a:solidFill>
            <a:srgbClr val="606060"/>
          </a:solidFill>
          <a:uFillTx/>
          <a:latin typeface="+mj-lt"/>
          <a:ea typeface="+mj-ea"/>
          <a:cs typeface="+mj-cs"/>
          <a:sym typeface="Gill Sans Light"/>
        </a:defRPr>
      </a:lvl7pPr>
      <a:lvl8pPr marL="0" marR="0" indent="1600200" algn="l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all" spc="0" baseline="0">
          <a:ln>
            <a:noFill/>
          </a:ln>
          <a:solidFill>
            <a:srgbClr val="606060"/>
          </a:solidFill>
          <a:uFillTx/>
          <a:latin typeface="+mj-lt"/>
          <a:ea typeface="+mj-ea"/>
          <a:cs typeface="+mj-cs"/>
          <a:sym typeface="Gill Sans Light"/>
        </a:defRPr>
      </a:lvl8pPr>
      <a:lvl9pPr marL="0" marR="0" indent="1828800" algn="l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all" spc="0" baseline="0">
          <a:ln>
            <a:noFill/>
          </a:ln>
          <a:solidFill>
            <a:srgbClr val="606060"/>
          </a:solidFill>
          <a:uFillTx/>
          <a:latin typeface="+mj-lt"/>
          <a:ea typeface="+mj-ea"/>
          <a:cs typeface="+mj-cs"/>
          <a:sym typeface="Gill Sans Light"/>
        </a:defRPr>
      </a:lvl9pPr>
    </p:titleStyle>
    <p:bodyStyle>
      <a:lvl1pPr marL="419100" marR="0" indent="-4191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30000"/>
        <a:buFontTx/>
        <a:buBlip>
          <a:blip r:embed="rId15"/>
        </a:buBlip>
        <a:tabLst/>
        <a:defRPr sz="3400" b="0" i="0" u="none" strike="noStrike" cap="none" spc="0" baseline="0">
          <a:ln>
            <a:noFill/>
          </a:ln>
          <a:solidFill>
            <a:srgbClr val="606060"/>
          </a:solidFill>
          <a:uFillTx/>
          <a:latin typeface="+mn-lt"/>
          <a:ea typeface="+mn-ea"/>
          <a:cs typeface="+mn-cs"/>
          <a:sym typeface="Gill Sans"/>
        </a:defRPr>
      </a:lvl1pPr>
      <a:lvl2pPr marL="838200" marR="0" indent="-4191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30000"/>
        <a:buFontTx/>
        <a:buBlip>
          <a:blip r:embed="rId15"/>
        </a:buBlip>
        <a:tabLst/>
        <a:defRPr sz="3400" b="0" i="0" u="none" strike="noStrike" cap="none" spc="0" baseline="0">
          <a:ln>
            <a:noFill/>
          </a:ln>
          <a:solidFill>
            <a:srgbClr val="606060"/>
          </a:solidFill>
          <a:uFillTx/>
          <a:latin typeface="+mn-lt"/>
          <a:ea typeface="+mn-ea"/>
          <a:cs typeface="+mn-cs"/>
          <a:sym typeface="Gill Sans"/>
        </a:defRPr>
      </a:lvl2pPr>
      <a:lvl3pPr marL="1257300" marR="0" indent="-4191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30000"/>
        <a:buFontTx/>
        <a:buBlip>
          <a:blip r:embed="rId15"/>
        </a:buBlip>
        <a:tabLst/>
        <a:defRPr sz="3400" b="0" i="0" u="none" strike="noStrike" cap="none" spc="0" baseline="0">
          <a:ln>
            <a:noFill/>
          </a:ln>
          <a:solidFill>
            <a:srgbClr val="606060"/>
          </a:solidFill>
          <a:uFillTx/>
          <a:latin typeface="+mn-lt"/>
          <a:ea typeface="+mn-ea"/>
          <a:cs typeface="+mn-cs"/>
          <a:sym typeface="Gill Sans"/>
        </a:defRPr>
      </a:lvl3pPr>
      <a:lvl4pPr marL="1676400" marR="0" indent="-4191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30000"/>
        <a:buFontTx/>
        <a:buBlip>
          <a:blip r:embed="rId15"/>
        </a:buBlip>
        <a:tabLst/>
        <a:defRPr sz="3400" b="0" i="0" u="none" strike="noStrike" cap="none" spc="0" baseline="0">
          <a:ln>
            <a:noFill/>
          </a:ln>
          <a:solidFill>
            <a:srgbClr val="606060"/>
          </a:solidFill>
          <a:uFillTx/>
          <a:latin typeface="+mn-lt"/>
          <a:ea typeface="+mn-ea"/>
          <a:cs typeface="+mn-cs"/>
          <a:sym typeface="Gill Sans"/>
        </a:defRPr>
      </a:lvl4pPr>
      <a:lvl5pPr marL="2095500" marR="0" indent="-4191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30000"/>
        <a:buFontTx/>
        <a:buBlip>
          <a:blip r:embed="rId15"/>
        </a:buBlip>
        <a:tabLst/>
        <a:defRPr sz="3400" b="0" i="0" u="none" strike="noStrike" cap="none" spc="0" baseline="0">
          <a:ln>
            <a:noFill/>
          </a:ln>
          <a:solidFill>
            <a:srgbClr val="606060"/>
          </a:solidFill>
          <a:uFillTx/>
          <a:latin typeface="+mn-lt"/>
          <a:ea typeface="+mn-ea"/>
          <a:cs typeface="+mn-cs"/>
          <a:sym typeface="Gill Sans"/>
        </a:defRPr>
      </a:lvl5pPr>
      <a:lvl6pPr marL="2514600" marR="0" indent="-4191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30000"/>
        <a:buFontTx/>
        <a:buBlip>
          <a:blip r:embed="rId15"/>
        </a:buBlip>
        <a:tabLst/>
        <a:defRPr sz="3400" b="0" i="0" u="none" strike="noStrike" cap="none" spc="0" baseline="0">
          <a:ln>
            <a:noFill/>
          </a:ln>
          <a:solidFill>
            <a:srgbClr val="606060"/>
          </a:solidFill>
          <a:uFillTx/>
          <a:latin typeface="+mn-lt"/>
          <a:ea typeface="+mn-ea"/>
          <a:cs typeface="+mn-cs"/>
          <a:sym typeface="Gill Sans"/>
        </a:defRPr>
      </a:lvl6pPr>
      <a:lvl7pPr marL="2933700" marR="0" indent="-4191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30000"/>
        <a:buFontTx/>
        <a:buBlip>
          <a:blip r:embed="rId15"/>
        </a:buBlip>
        <a:tabLst/>
        <a:defRPr sz="3400" b="0" i="0" u="none" strike="noStrike" cap="none" spc="0" baseline="0">
          <a:ln>
            <a:noFill/>
          </a:ln>
          <a:solidFill>
            <a:srgbClr val="606060"/>
          </a:solidFill>
          <a:uFillTx/>
          <a:latin typeface="+mn-lt"/>
          <a:ea typeface="+mn-ea"/>
          <a:cs typeface="+mn-cs"/>
          <a:sym typeface="Gill Sans"/>
        </a:defRPr>
      </a:lvl7pPr>
      <a:lvl8pPr marL="3352800" marR="0" indent="-4191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30000"/>
        <a:buFontTx/>
        <a:buBlip>
          <a:blip r:embed="rId15"/>
        </a:buBlip>
        <a:tabLst/>
        <a:defRPr sz="3400" b="0" i="0" u="none" strike="noStrike" cap="none" spc="0" baseline="0">
          <a:ln>
            <a:noFill/>
          </a:ln>
          <a:solidFill>
            <a:srgbClr val="606060"/>
          </a:solidFill>
          <a:uFillTx/>
          <a:latin typeface="+mn-lt"/>
          <a:ea typeface="+mn-ea"/>
          <a:cs typeface="+mn-cs"/>
          <a:sym typeface="Gill Sans"/>
        </a:defRPr>
      </a:lvl8pPr>
      <a:lvl9pPr marL="3771900" marR="0" indent="-4191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30000"/>
        <a:buFontTx/>
        <a:buBlip>
          <a:blip r:embed="rId15"/>
        </a:buBlip>
        <a:tabLst/>
        <a:defRPr sz="3400" b="0" i="0" u="none" strike="noStrike" cap="none" spc="0" baseline="0">
          <a:ln>
            <a:noFill/>
          </a:ln>
          <a:solidFill>
            <a:srgbClr val="606060"/>
          </a:solidFill>
          <a:uFillTx/>
          <a:latin typeface="+mn-lt"/>
          <a:ea typeface="+mn-ea"/>
          <a:cs typeface="+mn-cs"/>
          <a:sym typeface="Gill Sans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/4.0/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doi.org/10.1145/3148330.3148333" TargetMode="Externa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creativecommons.org/licenses/by/4.0/" TargetMode="Externa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/>
          </p:cNvSpPr>
          <p:nvPr>
            <p:ph type="ctrTitle"/>
          </p:nvPr>
        </p:nvSpPr>
        <p:spPr>
          <a:xfrm>
            <a:off x="508000" y="3009900"/>
            <a:ext cx="12311888" cy="2032000"/>
          </a:xfrm>
          <a:prstGeom prst="rect">
            <a:avLst/>
          </a:prstGeom>
        </p:spPr>
        <p:txBody>
          <a:bodyPr/>
          <a:lstStyle/>
          <a:p>
            <a:r>
              <a:rPr dirty="0"/>
              <a:t>SPDX in software exchanges</a:t>
            </a:r>
          </a:p>
        </p:txBody>
      </p:sp>
      <p:sp>
        <p:nvSpPr>
          <p:cNvPr id="132" name="Shape 132"/>
          <p:cNvSpPr>
            <a:spLocks noGrp="1"/>
          </p:cNvSpPr>
          <p:nvPr>
            <p:ph type="subTitle" sz="half" idx="1"/>
          </p:nvPr>
        </p:nvSpPr>
        <p:spPr>
          <a:xfrm>
            <a:off x="508000" y="5562600"/>
            <a:ext cx="11988800" cy="2352080"/>
          </a:xfrm>
          <a:prstGeom prst="rect">
            <a:avLst/>
          </a:prstGeom>
        </p:spPr>
        <p:txBody>
          <a:bodyPr/>
          <a:lstStyle/>
          <a:p>
            <a:pPr>
              <a:defRPr sz="2800"/>
            </a:pPr>
            <a:r>
              <a:t>Matt Germonprez </a:t>
            </a:r>
          </a:p>
          <a:p>
            <a:pPr>
              <a:defRPr sz="2800"/>
            </a:pPr>
            <a:r>
              <a:t>Georg Link </a:t>
            </a:r>
          </a:p>
          <a:p>
            <a:pPr>
              <a:defRPr sz="2800"/>
            </a:pPr>
            <a:r>
              <a:t>Robin Gandhi </a:t>
            </a:r>
          </a:p>
        </p:txBody>
      </p:sp>
      <p:pic>
        <p:nvPicPr>
          <p:cNvPr id="133" name="UNO-logo-colo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053419" y="4627344"/>
            <a:ext cx="3641501" cy="3641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" name="Picture 1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48571" y="8735591"/>
            <a:ext cx="1248229" cy="438831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6000"/>
            </a:pPr>
            <a:r>
              <a:rPr dirty="0"/>
              <a:t>Mixed opinions</a:t>
            </a:r>
            <a:r>
              <a:rPr lang="en-US" dirty="0"/>
              <a:t> (2/2)</a:t>
            </a:r>
            <a:endParaRPr dirty="0"/>
          </a:p>
        </p:txBody>
      </p:sp>
      <p:sp>
        <p:nvSpPr>
          <p:cNvPr id="166" name="Shape 166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marL="0" indent="0" defTabSz="420624">
              <a:spcBef>
                <a:spcPts val="600"/>
              </a:spcBef>
              <a:buNone/>
              <a:defRPr sz="2448"/>
            </a:pPr>
            <a:r>
              <a:rPr sz="3200" b="1" u="sng" dirty="0"/>
              <a:t>Automated </a:t>
            </a:r>
            <a:r>
              <a:rPr lang="en-US" sz="3200" b="1" u="sng" dirty="0"/>
              <a:t>T</a:t>
            </a:r>
            <a:r>
              <a:rPr sz="3200" b="1" u="sng" dirty="0"/>
              <a:t>ooling </a:t>
            </a:r>
          </a:p>
          <a:p>
            <a:pPr marL="0" lvl="1" indent="0" defTabSz="420624">
              <a:spcBef>
                <a:spcPts val="600"/>
              </a:spcBef>
              <a:buNone/>
              <a:defRPr sz="2448"/>
            </a:pPr>
            <a:r>
              <a:rPr sz="2800" dirty="0"/>
              <a:t>Helps with declared - concluded relationship </a:t>
            </a:r>
            <a:endParaRPr lang="en-US" sz="2800" dirty="0"/>
          </a:p>
          <a:p>
            <a:pPr marL="0" lvl="1" indent="0" defTabSz="420624">
              <a:spcBef>
                <a:spcPts val="600"/>
              </a:spcBef>
              <a:buNone/>
              <a:defRPr sz="2448"/>
            </a:pPr>
            <a:r>
              <a:rPr lang="en-US" sz="2800" dirty="0"/>
              <a:t>Inaccuracies results and variable strategies in dealing with those inaccuracies </a:t>
            </a:r>
          </a:p>
          <a:p>
            <a:pPr marL="339725" lvl="1" indent="-342900" defTabSz="578358">
              <a:spcBef>
                <a:spcPts val="600"/>
              </a:spcBef>
              <a:buSzPct val="100000"/>
              <a:buFont typeface="Arial" panose="020B0604020202020204" pitchFamily="34" charset="0"/>
              <a:buChar char="•"/>
              <a:defRPr sz="3366"/>
            </a:pPr>
            <a:r>
              <a:rPr lang="en-US" sz="2400" i="1" dirty="0">
                <a:solidFill>
                  <a:schemeClr val="accent1">
                    <a:lumMod val="75000"/>
                  </a:schemeClr>
                </a:solidFill>
              </a:rPr>
              <a:t>“They’re not necessarily relying on the outputs, the report, or anything.“</a:t>
            </a:r>
            <a:endParaRPr sz="2400" i="1" dirty="0">
              <a:solidFill>
                <a:schemeClr val="accent1">
                  <a:lumMod val="75000"/>
                </a:schemeClr>
              </a:solidFill>
            </a:endParaRPr>
          </a:p>
          <a:p>
            <a:pPr marL="339725" lvl="1" indent="-342900" defTabSz="578358">
              <a:spcBef>
                <a:spcPts val="600"/>
              </a:spcBef>
              <a:buSzPct val="100000"/>
              <a:buFont typeface="Arial" panose="020B0604020202020204" pitchFamily="34" charset="0"/>
              <a:buChar char="•"/>
              <a:defRPr sz="3366"/>
            </a:pPr>
            <a:r>
              <a:rPr lang="en-US" sz="2400" i="1" dirty="0">
                <a:solidFill>
                  <a:schemeClr val="accent1">
                    <a:lumMod val="75000"/>
                  </a:schemeClr>
                </a:solidFill>
              </a:rPr>
              <a:t>"I know that the SPDX report is not 100% representative of all IP that’s in a product. It’s our best approximation so far.”</a:t>
            </a:r>
            <a:endParaRPr sz="24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9996879" y="9384268"/>
            <a:ext cx="2786340" cy="3539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700" dirty="0"/>
              <a:t>http://</a:t>
            </a:r>
            <a:r>
              <a:rPr lang="en-US" sz="1700" dirty="0" err="1"/>
              <a:t>www.freeiconspng.com</a:t>
            </a:r>
            <a:endParaRPr lang="en-US" sz="17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10</a:t>
            </a:fld>
            <a:endParaRPr lang="uk-UA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alphaModFix/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980774" y="730604"/>
            <a:ext cx="1637591" cy="1637591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6000"/>
            </a:pPr>
            <a:r>
              <a:rPr dirty="0"/>
              <a:t>Points of concern</a:t>
            </a:r>
            <a:r>
              <a:rPr lang="en-US" dirty="0"/>
              <a:t> (1/4)</a:t>
            </a:r>
            <a:endParaRPr dirty="0"/>
          </a:p>
        </p:txBody>
      </p:sp>
      <p:sp>
        <p:nvSpPr>
          <p:cNvPr id="169" name="Shape 169"/>
          <p:cNvSpPr>
            <a:spLocks noGrp="1"/>
          </p:cNvSpPr>
          <p:nvPr>
            <p:ph type="body" idx="1"/>
          </p:nvPr>
        </p:nvSpPr>
        <p:spPr>
          <a:xfrm>
            <a:off x="508000" y="2943860"/>
            <a:ext cx="11988800" cy="5727700"/>
          </a:xfrm>
          <a:prstGeom prst="rect">
            <a:avLst/>
          </a:prstGeom>
        </p:spPr>
        <p:txBody>
          <a:bodyPr>
            <a:normAutofit fontScale="92500"/>
          </a:bodyPr>
          <a:lstStyle/>
          <a:p>
            <a:pPr marL="0" indent="0" defTabSz="373887">
              <a:spcBef>
                <a:spcPts val="600"/>
              </a:spcBef>
              <a:buNone/>
              <a:defRPr sz="2176"/>
            </a:pPr>
            <a:r>
              <a:rPr sz="3200" b="1" u="sng" dirty="0"/>
              <a:t>The ‘X’ in Exchange </a:t>
            </a:r>
          </a:p>
          <a:p>
            <a:pPr marL="0" lvl="1" indent="0" defTabSz="373887">
              <a:spcBef>
                <a:spcPts val="600"/>
              </a:spcBef>
              <a:buNone/>
              <a:defRPr sz="2176"/>
            </a:pPr>
            <a:r>
              <a:rPr sz="2800" dirty="0"/>
              <a:t>Supply chain drivers are largely nonexistent upstream or downstream </a:t>
            </a:r>
            <a:endParaRPr lang="en-US" sz="2800" dirty="0"/>
          </a:p>
          <a:p>
            <a:pPr marL="339725" lvl="1" indent="-342900" defTabSz="578358">
              <a:lnSpc>
                <a:spcPct val="110000"/>
              </a:lnSpc>
              <a:spcBef>
                <a:spcPts val="600"/>
              </a:spcBef>
              <a:buSzPct val="100000"/>
              <a:buFont typeface="Arial" panose="020B0604020202020204" pitchFamily="34" charset="0"/>
              <a:buChar char="•"/>
              <a:defRPr sz="3366"/>
            </a:pPr>
            <a:r>
              <a:rPr lang="en-US" sz="2400" i="1" dirty="0">
                <a:solidFill>
                  <a:schemeClr val="accent1">
                    <a:lumMod val="75000"/>
                  </a:schemeClr>
                </a:solidFill>
              </a:rPr>
              <a:t>No one has asked us for an SPDX report for our product yet. They’ve asked for open source disclosure. They don’t care what the format is.</a:t>
            </a:r>
            <a:endParaRPr sz="2400" i="1" dirty="0">
              <a:solidFill>
                <a:schemeClr val="accent1">
                  <a:lumMod val="75000"/>
                </a:schemeClr>
              </a:solidFill>
            </a:endParaRPr>
          </a:p>
          <a:p>
            <a:pPr marL="0" indent="0" defTabSz="373887">
              <a:spcBef>
                <a:spcPts val="600"/>
              </a:spcBef>
              <a:buNone/>
              <a:defRPr sz="2176"/>
            </a:pPr>
            <a:endParaRPr lang="en-US" sz="3200" b="1" u="sng" dirty="0"/>
          </a:p>
          <a:p>
            <a:pPr marL="0" indent="0" defTabSz="373887">
              <a:spcBef>
                <a:spcPts val="600"/>
              </a:spcBef>
              <a:buNone/>
              <a:defRPr sz="2176"/>
            </a:pPr>
            <a:r>
              <a:rPr sz="3200" b="1" u="sng" dirty="0"/>
              <a:t>Lack of </a:t>
            </a:r>
            <a:r>
              <a:rPr lang="en-US" sz="3200" b="1" u="sng" dirty="0"/>
              <a:t>F</a:t>
            </a:r>
            <a:r>
              <a:rPr sz="3200" b="1" u="sng" dirty="0"/>
              <a:t>ull </a:t>
            </a:r>
            <a:r>
              <a:rPr lang="en-US" sz="3200" b="1" u="sng" dirty="0"/>
              <a:t>C</a:t>
            </a:r>
            <a:r>
              <a:rPr sz="3200" b="1" u="sng" dirty="0"/>
              <a:t>overage of </a:t>
            </a:r>
            <a:r>
              <a:rPr lang="en-US" sz="3200" b="1" u="sng" dirty="0"/>
              <a:t>L</a:t>
            </a:r>
            <a:r>
              <a:rPr sz="3200" b="1" u="sng" dirty="0"/>
              <a:t>icenses with</a:t>
            </a:r>
            <a:r>
              <a:rPr lang="en-US" sz="3200" b="1" u="sng" dirty="0"/>
              <a:t> S</a:t>
            </a:r>
            <a:r>
              <a:rPr sz="3200" b="1" u="sng" dirty="0"/>
              <a:t>tandard </a:t>
            </a:r>
            <a:r>
              <a:rPr lang="en-US" sz="3200" b="1" u="sng" dirty="0"/>
              <a:t>L</a:t>
            </a:r>
            <a:r>
              <a:rPr sz="3200" b="1" u="sng" dirty="0"/>
              <a:t>ist</a:t>
            </a:r>
            <a:endParaRPr lang="en-US" sz="3200" b="1" u="sng" dirty="0"/>
          </a:p>
          <a:p>
            <a:pPr marL="0" lvl="1" indent="0" defTabSz="373887">
              <a:spcBef>
                <a:spcPts val="600"/>
              </a:spcBef>
              <a:buNone/>
              <a:defRPr sz="2176"/>
            </a:pPr>
            <a:r>
              <a:rPr sz="2800" i="1" dirty="0"/>
              <a:t>Organizations may manage a combination of internal and standard list </a:t>
            </a:r>
            <a:endParaRPr lang="en-US" sz="2800" i="1" dirty="0"/>
          </a:p>
          <a:p>
            <a:pPr marL="0" lvl="1" indent="0" defTabSz="373887">
              <a:spcBef>
                <a:spcPts val="600"/>
              </a:spcBef>
              <a:buNone/>
              <a:defRPr sz="2176"/>
            </a:pPr>
            <a:r>
              <a:rPr sz="2800" i="1" dirty="0"/>
              <a:t>Lack of motivation to contribute new licenses to license list</a:t>
            </a:r>
            <a:endParaRPr lang="en-US" sz="2800" i="1" dirty="0"/>
          </a:p>
          <a:p>
            <a:pPr marL="339725" lvl="1" indent="-342900" defTabSz="578358">
              <a:lnSpc>
                <a:spcPct val="120000"/>
              </a:lnSpc>
              <a:spcBef>
                <a:spcPts val="600"/>
              </a:spcBef>
              <a:buSzPct val="100000"/>
              <a:buFont typeface="Arial" panose="020B0604020202020204" pitchFamily="34" charset="0"/>
              <a:buChar char="•"/>
              <a:defRPr sz="3366"/>
            </a:pPr>
            <a:r>
              <a:rPr lang="en-US" sz="2400" i="1" dirty="0">
                <a:solidFill>
                  <a:schemeClr val="accent1">
                    <a:lumMod val="75000"/>
                  </a:schemeClr>
                </a:solidFill>
              </a:rPr>
              <a:t>“That's actually probably one of the barriers to adoption of the SPDX license identifier system is that it's so incomplete from our perspective for purposes of anything like a Linux distribution.”</a:t>
            </a:r>
          </a:p>
          <a:p>
            <a:pPr marL="339725" lvl="1" indent="-342900" defTabSz="578358">
              <a:lnSpc>
                <a:spcPct val="120000"/>
              </a:lnSpc>
              <a:spcBef>
                <a:spcPts val="600"/>
              </a:spcBef>
              <a:buSzPct val="100000"/>
              <a:buFont typeface="Arial" panose="020B0604020202020204" pitchFamily="34" charset="0"/>
              <a:buChar char="•"/>
              <a:defRPr sz="3366"/>
            </a:pPr>
            <a:r>
              <a:rPr lang="en-US" sz="2400" i="1" dirty="0">
                <a:solidFill>
                  <a:schemeClr val="accent1">
                    <a:lumMod val="75000"/>
                  </a:schemeClr>
                </a:solidFill>
              </a:rPr>
              <a:t>“I don't [submit all licenses to the SPDX list] because sometimes I think this is a really obscure license, it's just not worth the effort.”</a:t>
            </a:r>
            <a:endParaRPr sz="24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66145" y="827405"/>
            <a:ext cx="1455420" cy="145542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996879" y="9384268"/>
            <a:ext cx="2786340" cy="3539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700" dirty="0"/>
              <a:t>http://</a:t>
            </a:r>
            <a:r>
              <a:rPr lang="en-US" sz="1700" dirty="0" err="1"/>
              <a:t>www.freeiconspng.com</a:t>
            </a:r>
            <a:endParaRPr lang="en-US" sz="17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11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325130338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6000"/>
            </a:pPr>
            <a:r>
              <a:rPr dirty="0"/>
              <a:t>Points of concern</a:t>
            </a:r>
            <a:r>
              <a:rPr lang="en-US" dirty="0"/>
              <a:t> (2/4)</a:t>
            </a:r>
            <a:endParaRPr dirty="0"/>
          </a:p>
        </p:txBody>
      </p:sp>
      <p:sp>
        <p:nvSpPr>
          <p:cNvPr id="169" name="Shape 16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marL="0" indent="0" defTabSz="373887">
              <a:spcBef>
                <a:spcPts val="600"/>
              </a:spcBef>
              <a:buNone/>
              <a:defRPr sz="2176"/>
            </a:pPr>
            <a:r>
              <a:rPr sz="3200" b="1" u="sng" dirty="0"/>
              <a:t>The Ability to Consume</a:t>
            </a:r>
          </a:p>
          <a:p>
            <a:pPr marL="0" lvl="1" indent="0" defTabSz="373887">
              <a:spcBef>
                <a:spcPts val="600"/>
              </a:spcBef>
              <a:buNone/>
              <a:defRPr sz="2176"/>
            </a:pPr>
            <a:r>
              <a:rPr lang="en-US" sz="2800" dirty="0"/>
              <a:t>Difficult to use SPDX without a tool</a:t>
            </a:r>
          </a:p>
          <a:p>
            <a:pPr marL="0" lvl="1" indent="0" defTabSz="373887">
              <a:spcBef>
                <a:spcPts val="600"/>
              </a:spcBef>
              <a:buNone/>
              <a:defRPr sz="2176"/>
            </a:pPr>
            <a:r>
              <a:rPr lang="en-US" sz="2800" dirty="0"/>
              <a:t>Tools could be better tailored to lawyers and release managers </a:t>
            </a:r>
          </a:p>
          <a:p>
            <a:pPr marL="0" lvl="1" indent="0" defTabSz="373887">
              <a:spcBef>
                <a:spcPts val="600"/>
              </a:spcBef>
              <a:buNone/>
              <a:defRPr sz="2176"/>
            </a:pPr>
            <a:r>
              <a:rPr lang="en-US" sz="2800" dirty="0"/>
              <a:t>Right now the tools appear to be tool-vendor focused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  <a:p>
            <a:pPr marL="339725" lvl="1" indent="-342900" defTabSz="578358">
              <a:spcBef>
                <a:spcPts val="600"/>
              </a:spcBef>
              <a:buSzPct val="100000"/>
              <a:buFont typeface="Arial" panose="020B0604020202020204" pitchFamily="34" charset="0"/>
              <a:buChar char="•"/>
              <a:defRPr sz="3366"/>
            </a:pPr>
            <a:r>
              <a:rPr lang="en-US" sz="2400" i="1" dirty="0">
                <a:solidFill>
                  <a:schemeClr val="accent1">
                    <a:lumMod val="75000"/>
                  </a:schemeClr>
                </a:solidFill>
              </a:rPr>
              <a:t>“We have to at least produce a PDF or an HTML report.”</a:t>
            </a:r>
          </a:p>
          <a:p>
            <a:pPr marL="339725" lvl="1" indent="-342900" defTabSz="578358">
              <a:spcBef>
                <a:spcPts val="600"/>
              </a:spcBef>
              <a:buSzPct val="100000"/>
              <a:buFont typeface="Arial" panose="020B0604020202020204" pitchFamily="34" charset="0"/>
              <a:buChar char="•"/>
              <a:defRPr sz="3366"/>
            </a:pPr>
            <a:r>
              <a:rPr lang="en-US" sz="2400" i="1" dirty="0">
                <a:solidFill>
                  <a:schemeClr val="accent1">
                    <a:lumMod val="75000"/>
                  </a:schemeClr>
                </a:solidFill>
              </a:rPr>
              <a:t>“If you have an SPDX file, it can’t be reviewed by a human being without having some tools available.”</a:t>
            </a:r>
          </a:p>
          <a:p>
            <a:pPr marL="339725" lvl="1" indent="-342900" defTabSz="578358">
              <a:spcBef>
                <a:spcPts val="600"/>
              </a:spcBef>
              <a:buSzPct val="100000"/>
              <a:buFont typeface="Arial" panose="020B0604020202020204" pitchFamily="34" charset="0"/>
              <a:buChar char="•"/>
              <a:defRPr sz="3366"/>
            </a:pPr>
            <a:r>
              <a:rPr lang="en-US" sz="2400" i="1" dirty="0">
                <a:solidFill>
                  <a:schemeClr val="accent1">
                    <a:lumMod val="75000"/>
                  </a:schemeClr>
                </a:solidFill>
              </a:rPr>
              <a:t>“Mostly, it’s not for our developers, it will be for our release managers.”</a:t>
            </a:r>
          </a:p>
          <a:p>
            <a:pPr marL="339725" lvl="1" indent="-342900" defTabSz="578358">
              <a:spcBef>
                <a:spcPts val="600"/>
              </a:spcBef>
              <a:buSzPct val="100000"/>
              <a:buFont typeface="Arial" panose="020B0604020202020204" pitchFamily="34" charset="0"/>
              <a:buChar char="•"/>
              <a:defRPr sz="3366"/>
            </a:pPr>
            <a:r>
              <a:rPr lang="en-US" sz="2400" i="1" dirty="0">
                <a:solidFill>
                  <a:schemeClr val="accent1">
                    <a:lumMod val="75000"/>
                  </a:schemeClr>
                </a:solidFill>
              </a:rPr>
              <a:t>“The SPDX specification is meant for tool people, not for developers or anyone else.”</a:t>
            </a:r>
            <a:endParaRPr sz="24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66145" y="827405"/>
            <a:ext cx="1455420" cy="145542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996879" y="9384268"/>
            <a:ext cx="2786340" cy="3539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700" dirty="0"/>
              <a:t>http://</a:t>
            </a:r>
            <a:r>
              <a:rPr lang="en-US" sz="1700" dirty="0" err="1"/>
              <a:t>www.freeiconspng.com</a:t>
            </a:r>
            <a:endParaRPr lang="en-US" sz="17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12</a:t>
            </a:fld>
            <a:endParaRPr lang="uk-UA"/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6000"/>
            </a:pPr>
            <a:r>
              <a:rPr dirty="0"/>
              <a:t>Points of concern</a:t>
            </a:r>
            <a:r>
              <a:rPr lang="en-US" dirty="0"/>
              <a:t> (3/4)</a:t>
            </a:r>
            <a:endParaRPr dirty="0"/>
          </a:p>
        </p:txBody>
      </p:sp>
      <p:sp>
        <p:nvSpPr>
          <p:cNvPr id="172" name="Shape 172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marL="0" indent="0" defTabSz="490727">
              <a:spcBef>
                <a:spcPts val="600"/>
              </a:spcBef>
              <a:buNone/>
              <a:defRPr sz="2856"/>
            </a:pPr>
            <a:r>
              <a:rPr sz="3200" b="1" u="sng" dirty="0"/>
              <a:t>SPDX </a:t>
            </a:r>
            <a:r>
              <a:rPr lang="en-US" sz="3200" b="1" u="sng" dirty="0"/>
              <a:t>F</a:t>
            </a:r>
            <a:r>
              <a:rPr sz="3200" b="1" u="sng" dirty="0"/>
              <a:t>ields are </a:t>
            </a:r>
            <a:r>
              <a:rPr lang="en-US" sz="3200" b="1" u="sng" dirty="0"/>
              <a:t>Unu</a:t>
            </a:r>
            <a:r>
              <a:rPr sz="3200" b="1" u="sng" dirty="0"/>
              <a:t>sed for </a:t>
            </a:r>
            <a:r>
              <a:rPr lang="en-US" sz="3200" b="1" u="sng" dirty="0"/>
              <a:t>I</a:t>
            </a:r>
            <a:r>
              <a:rPr sz="3200" b="1" u="sng" dirty="0"/>
              <a:t>nternal </a:t>
            </a:r>
            <a:r>
              <a:rPr lang="en-US" sz="3200" b="1" u="sng" dirty="0"/>
              <a:t>M</a:t>
            </a:r>
            <a:r>
              <a:rPr sz="3200" b="1" u="sng" dirty="0"/>
              <a:t>anagement </a:t>
            </a:r>
          </a:p>
          <a:p>
            <a:pPr marL="0" lvl="1" indent="0" defTabSz="490727">
              <a:spcBef>
                <a:spcPts val="600"/>
              </a:spcBef>
              <a:buNone/>
              <a:defRPr sz="2856"/>
            </a:pPr>
            <a:r>
              <a:rPr sz="2800" dirty="0"/>
              <a:t>The information is there and it could be mapped but this is rarely done</a:t>
            </a:r>
            <a:endParaRPr lang="en-US" sz="2800" dirty="0"/>
          </a:p>
          <a:p>
            <a:pPr marL="0" lvl="1" indent="0" defTabSz="490727">
              <a:spcBef>
                <a:spcPts val="600"/>
              </a:spcBef>
              <a:buNone/>
              <a:defRPr sz="2856"/>
            </a:pPr>
            <a:r>
              <a:rPr lang="en-US" sz="2800" dirty="0"/>
              <a:t>Unsure of the precise coverage of the spec and internal needs</a:t>
            </a:r>
          </a:p>
          <a:p>
            <a:pPr marL="339725" lvl="1" indent="-342900" defTabSz="578358">
              <a:spcBef>
                <a:spcPts val="600"/>
              </a:spcBef>
              <a:buSzPct val="100000"/>
              <a:buFont typeface="Arial" panose="020B0604020202020204" pitchFamily="34" charset="0"/>
              <a:buChar char="•"/>
              <a:defRPr sz="3366"/>
            </a:pPr>
            <a:r>
              <a:rPr lang="en-US" sz="2400" i="1" dirty="0">
                <a:solidFill>
                  <a:schemeClr val="accent1">
                    <a:lumMod val="75000"/>
                  </a:schemeClr>
                </a:solidFill>
              </a:rPr>
              <a:t>“All the other data backup software in our data warehouse, we wouldn't pull out the open source data especially put into SPDX to interpret it.“</a:t>
            </a:r>
          </a:p>
          <a:p>
            <a:pPr marL="339725" lvl="1" indent="-342900" defTabSz="578358">
              <a:spcBef>
                <a:spcPts val="600"/>
              </a:spcBef>
              <a:buSzPct val="100000"/>
              <a:buFont typeface="Arial" panose="020B0604020202020204" pitchFamily="34" charset="0"/>
              <a:buChar char="•"/>
              <a:defRPr sz="3366"/>
            </a:pPr>
            <a:r>
              <a:rPr lang="en-US" sz="2400" i="1" dirty="0">
                <a:solidFill>
                  <a:schemeClr val="accent1">
                    <a:lumMod val="75000"/>
                  </a:schemeClr>
                </a:solidFill>
              </a:rPr>
              <a:t>“We're still trying to figure things out.”</a:t>
            </a:r>
            <a:endParaRPr sz="24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66145" y="827405"/>
            <a:ext cx="1455420" cy="145542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996879" y="9384268"/>
            <a:ext cx="2786340" cy="3539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700" dirty="0"/>
              <a:t>http://</a:t>
            </a:r>
            <a:r>
              <a:rPr lang="en-US" sz="1700" dirty="0" err="1"/>
              <a:t>www.freeiconspng.com</a:t>
            </a:r>
            <a:endParaRPr lang="en-US" sz="17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13</a:t>
            </a:fld>
            <a:endParaRPr lang="uk-UA"/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6000"/>
            </a:pPr>
            <a:r>
              <a:rPr dirty="0"/>
              <a:t>Points of concern</a:t>
            </a:r>
            <a:r>
              <a:rPr lang="en-US" dirty="0"/>
              <a:t> (4/4)</a:t>
            </a:r>
            <a:endParaRPr dirty="0"/>
          </a:p>
        </p:txBody>
      </p:sp>
      <p:sp>
        <p:nvSpPr>
          <p:cNvPr id="172" name="Shape 172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marL="0" indent="0" defTabSz="490727">
              <a:spcBef>
                <a:spcPts val="600"/>
              </a:spcBef>
              <a:buNone/>
              <a:defRPr sz="2856"/>
            </a:pPr>
            <a:r>
              <a:rPr sz="3500" b="1" u="sng" dirty="0"/>
              <a:t>Vulnerabilities </a:t>
            </a:r>
            <a:r>
              <a:rPr lang="en-US" sz="3500" b="1" u="sng" dirty="0"/>
              <a:t>not a Big Concern for SPDX</a:t>
            </a:r>
            <a:r>
              <a:rPr sz="3500" b="1" u="sng" dirty="0"/>
              <a:t> </a:t>
            </a:r>
            <a:endParaRPr lang="en-US" sz="3500" b="1" u="sng" dirty="0"/>
          </a:p>
          <a:p>
            <a:pPr marL="0" lvl="1" indent="0" defTabSz="490727">
              <a:spcBef>
                <a:spcPts val="600"/>
              </a:spcBef>
              <a:buNone/>
              <a:defRPr sz="2856"/>
            </a:pPr>
            <a:r>
              <a:rPr lang="en-US" sz="2800" dirty="0"/>
              <a:t>These risks are handled by a separate group in the company</a:t>
            </a:r>
          </a:p>
          <a:p>
            <a:pPr marL="0" lvl="1" indent="0" defTabSz="490727">
              <a:spcBef>
                <a:spcPts val="600"/>
              </a:spcBef>
              <a:buNone/>
              <a:defRPr sz="2856"/>
            </a:pPr>
            <a:r>
              <a:rPr lang="en-US" sz="2800" dirty="0"/>
              <a:t>Vulnerabilities are typically dealt with prior to exchanges in a supply chain</a:t>
            </a:r>
            <a:endParaRPr lang="en-US" sz="2800" b="1" dirty="0"/>
          </a:p>
          <a:p>
            <a:pPr marL="339725" lvl="1" indent="-342900" defTabSz="578358">
              <a:spcBef>
                <a:spcPts val="600"/>
              </a:spcBef>
              <a:buSzPct val="100000"/>
              <a:buFont typeface="Arial" panose="020B0604020202020204" pitchFamily="34" charset="0"/>
              <a:buChar char="•"/>
              <a:defRPr sz="3366"/>
            </a:pPr>
            <a:r>
              <a:rPr lang="en-US" sz="2400" i="1" dirty="0">
                <a:solidFill>
                  <a:schemeClr val="accent1">
                    <a:lumMod val="75000"/>
                  </a:schemeClr>
                </a:solidFill>
              </a:rPr>
              <a:t>“I'm not really all that concerned about providing vulnerability tracking, so we're not going to do that.“</a:t>
            </a:r>
          </a:p>
          <a:p>
            <a:pPr marL="339725" lvl="1" indent="-342900" defTabSz="578358">
              <a:spcBef>
                <a:spcPts val="600"/>
              </a:spcBef>
              <a:buSzPct val="100000"/>
              <a:buFont typeface="Arial" panose="020B0604020202020204" pitchFamily="34" charset="0"/>
              <a:buChar char="•"/>
              <a:defRPr sz="3366"/>
            </a:pPr>
            <a:r>
              <a:rPr lang="en-US" sz="2400" i="1" dirty="0">
                <a:solidFill>
                  <a:schemeClr val="accent1">
                    <a:lumMod val="75000"/>
                  </a:schemeClr>
                </a:solidFill>
              </a:rPr>
              <a:t>“That's something that's handled separate from legal risk. We have [a different] department.”</a:t>
            </a:r>
            <a:endParaRPr sz="2400" i="1" dirty="0">
              <a:solidFill>
                <a:schemeClr val="accent1">
                  <a:lumMod val="75000"/>
                </a:schemeClr>
              </a:solidFill>
            </a:endParaRPr>
          </a:p>
          <a:p>
            <a:pPr marL="339725" lvl="1" indent="-342900" defTabSz="578358">
              <a:spcBef>
                <a:spcPts val="600"/>
              </a:spcBef>
              <a:buSzPct val="100000"/>
              <a:buFont typeface="Arial" panose="020B0604020202020204" pitchFamily="34" charset="0"/>
              <a:buChar char="•"/>
              <a:defRPr sz="3366"/>
            </a:pPr>
            <a:r>
              <a:rPr lang="en-US" sz="2400" i="1" dirty="0">
                <a:solidFill>
                  <a:schemeClr val="accent1">
                    <a:lumMod val="75000"/>
                  </a:schemeClr>
                </a:solidFill>
              </a:rPr>
              <a:t>"Ideally you wouldn't ship a product with known vulnerabilities that exist in that package.”</a:t>
            </a:r>
          </a:p>
          <a:p>
            <a:pPr marL="0" lvl="2" indent="0" defTabSz="490727">
              <a:spcBef>
                <a:spcPts val="600"/>
              </a:spcBef>
              <a:buNone/>
              <a:defRPr sz="2856"/>
            </a:pPr>
            <a:endParaRPr lang="en-US" i="1" dirty="0">
              <a:solidFill>
                <a:schemeClr val="accent1">
                  <a:lumMod val="75000"/>
                </a:schemeClr>
              </a:solidFill>
            </a:endParaRPr>
          </a:p>
          <a:p>
            <a:pPr marL="0" indent="0" defTabSz="490727">
              <a:spcBef>
                <a:spcPts val="600"/>
              </a:spcBef>
              <a:buNone/>
              <a:defRPr sz="2856"/>
            </a:pPr>
            <a:r>
              <a:rPr b="1" u="sng" dirty="0"/>
              <a:t>At </a:t>
            </a:r>
            <a:r>
              <a:rPr lang="en-US" b="1" u="sng" dirty="0"/>
              <a:t>B</a:t>
            </a:r>
            <a:r>
              <a:rPr b="1" u="sng" dirty="0"/>
              <a:t>est, SPDX is </a:t>
            </a:r>
            <a:r>
              <a:rPr lang="en-US" b="1" u="sng" dirty="0"/>
              <a:t>M</a:t>
            </a:r>
            <a:r>
              <a:rPr b="1" u="sng" dirty="0"/>
              <a:t>entioned in </a:t>
            </a:r>
            <a:r>
              <a:rPr lang="en-US" b="1" u="sng" dirty="0"/>
              <a:t>D</a:t>
            </a:r>
            <a:r>
              <a:rPr b="1" u="sng" dirty="0"/>
              <a:t>eveloper </a:t>
            </a:r>
            <a:r>
              <a:rPr lang="en-US" b="1" u="sng" dirty="0"/>
              <a:t>T</a:t>
            </a:r>
            <a:r>
              <a:rPr b="1" u="sng" dirty="0"/>
              <a:t>raining </a:t>
            </a:r>
            <a:r>
              <a:rPr lang="en-US" b="1" u="sng" dirty="0"/>
              <a:t>P</a:t>
            </a:r>
            <a:r>
              <a:rPr b="1" u="sng" dirty="0"/>
              <a:t>rograms </a:t>
            </a:r>
            <a:endParaRPr lang="en-US" b="1" u="sng" dirty="0"/>
          </a:p>
          <a:p>
            <a:pPr marL="339725" lvl="1" indent="-342900" defTabSz="578358">
              <a:spcBef>
                <a:spcPts val="600"/>
              </a:spcBef>
              <a:buSzPct val="100000"/>
              <a:buFont typeface="Arial" panose="020B0604020202020204" pitchFamily="34" charset="0"/>
              <a:buChar char="•"/>
              <a:defRPr sz="3366"/>
            </a:pPr>
            <a:r>
              <a:rPr lang="en-US" sz="2400" i="1" dirty="0">
                <a:solidFill>
                  <a:schemeClr val="accent1">
                    <a:lumMod val="75000"/>
                  </a:schemeClr>
                </a:solidFill>
              </a:rPr>
              <a:t>“We just talk about using the license identifiers because it's a standard. That's really about it.”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66145" y="827405"/>
            <a:ext cx="1455420" cy="145542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9996879" y="9384268"/>
            <a:ext cx="2786340" cy="3539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700" dirty="0"/>
              <a:t>http://</a:t>
            </a:r>
            <a:r>
              <a:rPr lang="en-US" sz="1700" dirty="0" err="1"/>
              <a:t>www.freeiconspng.com</a:t>
            </a:r>
            <a:endParaRPr lang="en-US" sz="17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14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636005098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Food for Thought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15</a:t>
            </a:fld>
            <a:endParaRPr lang="en-US"/>
          </a:p>
        </p:txBody>
      </p:sp>
      <p:sp>
        <p:nvSpPr>
          <p:cNvPr id="7" name="AutoShape 6" descr="http://hd-wall-papers.com/images/wallpapers/donald-duck-images/donald-duck-images-12.jpg"/>
          <p:cNvSpPr>
            <a:spLocks noChangeAspect="1" noChangeArrowheads="1"/>
          </p:cNvSpPr>
          <p:nvPr/>
        </p:nvSpPr>
        <p:spPr bwMode="auto">
          <a:xfrm>
            <a:off x="6350000" y="4724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2" name="Picture 8" descr="Goofy Carto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7206" y="3184723"/>
            <a:ext cx="5525588" cy="5763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6502400" y="9445823"/>
            <a:ext cx="6502400" cy="353943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700" dirty="0">
                <a:solidFill>
                  <a:schemeClr val="tx1"/>
                </a:solidFill>
              </a:rPr>
              <a:t>http://free-extras.com/images/goofy_cartoon-4929.htm</a:t>
            </a:r>
          </a:p>
        </p:txBody>
      </p:sp>
    </p:spTree>
    <p:extLst>
      <p:ext uri="{BB962C8B-B14F-4D97-AF65-F5344CB8AC3E}">
        <p14:creationId xmlns:p14="http://schemas.microsoft.com/office/powerpoint/2010/main" val="3480457084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6000"/>
            </a:pPr>
            <a:r>
              <a:rPr dirty="0"/>
              <a:t>Food for thought</a:t>
            </a:r>
            <a:r>
              <a:rPr lang="en-US" dirty="0"/>
              <a:t> (1/2)</a:t>
            </a:r>
            <a:endParaRPr dirty="0"/>
          </a:p>
        </p:txBody>
      </p:sp>
      <p:sp>
        <p:nvSpPr>
          <p:cNvPr id="175" name="Shape 175"/>
          <p:cNvSpPr>
            <a:spLocks noGrp="1"/>
          </p:cNvSpPr>
          <p:nvPr>
            <p:ph type="body" idx="1"/>
          </p:nvPr>
        </p:nvSpPr>
        <p:spPr>
          <a:xfrm>
            <a:off x="508000" y="3035300"/>
            <a:ext cx="12330176" cy="6090412"/>
          </a:xfrm>
          <a:prstGeom prst="rect">
            <a:avLst/>
          </a:prstGeom>
        </p:spPr>
        <p:txBody>
          <a:bodyPr>
            <a:noAutofit/>
          </a:bodyPr>
          <a:lstStyle/>
          <a:p>
            <a:pPr defTabSz="397256"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SzPct val="100000"/>
              <a:buFont typeface="Wingdings" panose="05000000000000000000" pitchFamily="2" charset="2"/>
              <a:buChar char="§"/>
              <a:defRPr sz="2312"/>
            </a:pPr>
            <a:r>
              <a:rPr lang="en-US" sz="3600" dirty="0"/>
              <a:t>L</a:t>
            </a:r>
            <a:r>
              <a:rPr sz="3600" dirty="0"/>
              <a:t>arge organizations</a:t>
            </a:r>
            <a:r>
              <a:rPr lang="en-US" sz="3600" dirty="0"/>
              <a:t> perceive value in</a:t>
            </a:r>
            <a:r>
              <a:rPr sz="3600" dirty="0"/>
              <a:t> automated gates </a:t>
            </a:r>
            <a:endParaRPr lang="en-US" sz="3600" dirty="0"/>
          </a:p>
          <a:p>
            <a:pPr lvl="1" defTabSz="397256"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SzPct val="100000"/>
              <a:buFont typeface="Wingdings" panose="05000000000000000000" pitchFamily="2" charset="2"/>
              <a:buChar char="§"/>
              <a:defRPr sz="2312"/>
            </a:pPr>
            <a:r>
              <a:rPr lang="en-US" sz="3600" dirty="0"/>
              <a:t>But use in continuous </a:t>
            </a:r>
            <a:r>
              <a:rPr sz="3600" dirty="0"/>
              <a:t>integration is limited </a:t>
            </a:r>
            <a:endParaRPr lang="en-US" sz="3600" dirty="0"/>
          </a:p>
          <a:p>
            <a:pPr defTabSz="397256"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SzPct val="100000"/>
              <a:buFont typeface="Wingdings" panose="05000000000000000000" pitchFamily="2" charset="2"/>
              <a:buChar char="§"/>
              <a:defRPr sz="2312"/>
            </a:pPr>
            <a:endParaRPr sz="3600" dirty="0"/>
          </a:p>
          <a:p>
            <a:pPr defTabSz="397256"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SzPct val="100000"/>
              <a:buFont typeface="Wingdings" panose="05000000000000000000" pitchFamily="2" charset="2"/>
              <a:buChar char="§"/>
              <a:defRPr sz="2312"/>
            </a:pPr>
            <a:r>
              <a:rPr sz="3600" dirty="0"/>
              <a:t>OSS risk knowledge may become common</a:t>
            </a:r>
            <a:r>
              <a:rPr lang="en-US" sz="3600" dirty="0"/>
              <a:t> and distributed</a:t>
            </a:r>
          </a:p>
          <a:p>
            <a:pPr lvl="1" defTabSz="397256"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SzPct val="100000"/>
              <a:buFont typeface="Wingdings" panose="05000000000000000000" pitchFamily="2" charset="2"/>
              <a:buChar char="§"/>
              <a:defRPr sz="2312"/>
            </a:pPr>
            <a:r>
              <a:rPr sz="3600" dirty="0"/>
              <a:t>Formalizing </a:t>
            </a:r>
            <a:r>
              <a:rPr lang="en-US" sz="3600" dirty="0"/>
              <a:t>it </a:t>
            </a:r>
            <a:r>
              <a:rPr sz="3600" dirty="0"/>
              <a:t>through a central spec runs counter</a:t>
            </a:r>
            <a:endParaRPr lang="en-US" sz="3600" dirty="0"/>
          </a:p>
          <a:p>
            <a:pPr lvl="1" defTabSz="397256"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SzPct val="100000"/>
              <a:buFont typeface="Wingdings" panose="05000000000000000000" pitchFamily="2" charset="2"/>
              <a:buChar char="§"/>
              <a:defRPr sz="2312"/>
            </a:pPr>
            <a:r>
              <a:rPr sz="3600" dirty="0"/>
              <a:t>OSS mature institutions may already handle compliance issues well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21695" y="824230"/>
            <a:ext cx="1515110" cy="151511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9996879" y="9384268"/>
            <a:ext cx="2786340" cy="3539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700" dirty="0"/>
              <a:t>http://</a:t>
            </a:r>
            <a:r>
              <a:rPr lang="en-US" sz="1700" dirty="0" err="1"/>
              <a:t>www.freeiconspng.com</a:t>
            </a:r>
            <a:endParaRPr lang="en-US" sz="17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16</a:t>
            </a:fld>
            <a:endParaRPr lang="uk-UA"/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6000"/>
            </a:pPr>
            <a:r>
              <a:rPr dirty="0"/>
              <a:t>Food for thought </a:t>
            </a:r>
            <a:r>
              <a:rPr lang="en-US" dirty="0"/>
              <a:t>(2/2)</a:t>
            </a:r>
            <a:endParaRPr dirty="0"/>
          </a:p>
        </p:txBody>
      </p:sp>
      <p:sp>
        <p:nvSpPr>
          <p:cNvPr id="175" name="Shape 175"/>
          <p:cNvSpPr>
            <a:spLocks noGrp="1"/>
          </p:cNvSpPr>
          <p:nvPr>
            <p:ph type="body" idx="1"/>
          </p:nvPr>
        </p:nvSpPr>
        <p:spPr>
          <a:xfrm>
            <a:off x="508000" y="3035300"/>
            <a:ext cx="12330176" cy="6090412"/>
          </a:xfrm>
          <a:prstGeom prst="rect">
            <a:avLst/>
          </a:prstGeom>
        </p:spPr>
        <p:txBody>
          <a:bodyPr>
            <a:noAutofit/>
          </a:bodyPr>
          <a:lstStyle/>
          <a:p>
            <a:pPr defTabSz="397256"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SzPct val="100000"/>
              <a:buFont typeface="Wingdings" panose="05000000000000000000" pitchFamily="2" charset="2"/>
              <a:buChar char="§"/>
              <a:defRPr sz="2312"/>
            </a:pPr>
            <a:r>
              <a:rPr lang="en-US" sz="3200" dirty="0"/>
              <a:t>What is the business driver? Not all organizations have complex supply chains in a classic software supply chain sense. </a:t>
            </a:r>
          </a:p>
          <a:p>
            <a:pPr defTabSz="397256"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SzPct val="100000"/>
              <a:buFont typeface="Wingdings" panose="05000000000000000000" pitchFamily="2" charset="2"/>
              <a:buChar char="§"/>
              <a:defRPr sz="2312"/>
            </a:pPr>
            <a:endParaRPr lang="en-US" sz="3200" dirty="0"/>
          </a:p>
          <a:p>
            <a:pPr marL="457200" lvl="1" indent="-457200" defTabSz="397256"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SzPct val="100000"/>
              <a:buFont typeface="Wingdings" panose="05000000000000000000" pitchFamily="2" charset="2"/>
              <a:buChar char="§"/>
              <a:defRPr sz="2312"/>
            </a:pPr>
            <a:r>
              <a:rPr lang="en-US" sz="3200" dirty="0"/>
              <a:t>Different use cases based on different supply chains</a:t>
            </a:r>
          </a:p>
          <a:p>
            <a:pPr marL="457200" lvl="1" indent="-457200" defTabSz="397256"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SzPct val="100000"/>
              <a:buFont typeface="Wingdings" panose="05000000000000000000" pitchFamily="2" charset="2"/>
              <a:buChar char="§"/>
              <a:defRPr sz="2312"/>
            </a:pPr>
            <a:endParaRPr lang="en-US" sz="3200" dirty="0"/>
          </a:p>
          <a:p>
            <a:pPr marL="457200" lvl="1" indent="-457200" defTabSz="397256"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SzPct val="100000"/>
              <a:buFont typeface="Wingdings" panose="05000000000000000000" pitchFamily="2" charset="2"/>
              <a:buChar char="§"/>
              <a:defRPr sz="2312"/>
            </a:pPr>
            <a:r>
              <a:rPr lang="en-US" sz="3200" dirty="0"/>
              <a:t>The supply chain end point practices are highly variable </a:t>
            </a:r>
          </a:p>
          <a:p>
            <a:pPr marL="457200" lvl="1" indent="-457200" defTabSz="397256"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SzPct val="100000"/>
              <a:buFont typeface="Wingdings" panose="05000000000000000000" pitchFamily="2" charset="2"/>
              <a:buChar char="§"/>
              <a:defRPr sz="2312"/>
            </a:pPr>
            <a:endParaRPr lang="en-US" sz="3200" dirty="0"/>
          </a:p>
          <a:p>
            <a:pPr defTabSz="397256"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SzPct val="100000"/>
              <a:buFont typeface="Wingdings" panose="05000000000000000000" pitchFamily="2" charset="2"/>
              <a:buChar char="§"/>
              <a:defRPr sz="2312"/>
            </a:pPr>
            <a:r>
              <a:rPr lang="en-US" sz="3200" dirty="0"/>
              <a:t>Organizations that are not engaged in the SPDX community may not perceive value in adoption, even with community liaisons!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21695" y="824230"/>
            <a:ext cx="1515110" cy="151511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996879" y="9384268"/>
            <a:ext cx="2786340" cy="3539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700" dirty="0"/>
              <a:t>http://</a:t>
            </a:r>
            <a:r>
              <a:rPr lang="en-US" sz="1700" dirty="0" err="1"/>
              <a:t>www.freeiconspng.com</a:t>
            </a:r>
            <a:endParaRPr lang="en-US" sz="17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17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687147781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UNO-logo-color.png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/>
          </a:blip>
          <a:srcRect/>
          <a:stretch>
            <a:fillRect/>
          </a:stretch>
        </p:blipFill>
        <p:spPr>
          <a:prstGeom prst="rect">
            <a:avLst/>
          </a:prstGeom>
          <a:ln w="12700">
            <a:miter lim="400000"/>
          </a:ln>
        </p:spPr>
      </p:pic>
      <p:sp>
        <p:nvSpPr>
          <p:cNvPr id="178" name="Shape 17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Thanks </a:t>
            </a:r>
          </a:p>
        </p:txBody>
      </p:sp>
      <p:sp>
        <p:nvSpPr>
          <p:cNvPr id="179" name="Shape 179"/>
          <p:cNvSpPr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Clr>
                <a:schemeClr val="tx1">
                  <a:lumMod val="60000"/>
                  <a:lumOff val="40000"/>
                </a:schemeClr>
              </a:buClr>
              <a:buSzPct val="100000"/>
              <a:buFont typeface="Wingdings" panose="05000000000000000000" pitchFamily="2" charset="2"/>
              <a:buChar char="§"/>
            </a:pPr>
            <a:r>
              <a:rPr dirty="0"/>
              <a:t>We are very willing to chat with your organization more. </a:t>
            </a:r>
          </a:p>
          <a:p>
            <a:pPr>
              <a:buClr>
                <a:schemeClr val="tx1">
                  <a:lumMod val="60000"/>
                  <a:lumOff val="40000"/>
                </a:schemeClr>
              </a:buClr>
              <a:buSzPct val="100000"/>
              <a:buFont typeface="Wingdings" panose="05000000000000000000" pitchFamily="2" charset="2"/>
              <a:buChar char="§"/>
            </a:pPr>
            <a:r>
              <a:rPr dirty="0"/>
              <a:t>If you would be willing to do an interview with me or Georg, please let us know.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18</a:t>
            </a:fld>
            <a:endParaRPr lang="uk-UA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5420" y="7401560"/>
            <a:ext cx="1729740" cy="172974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8771" y="7401560"/>
            <a:ext cx="1729740" cy="172974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C311924-0DEE-4BD0-B90D-04181C1BEA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UPDATE 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630DD86-0F26-4426-9F4A-FED9BDD3FE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The results of this project are published and available:</a:t>
            </a:r>
          </a:p>
          <a:p>
            <a:r>
              <a:rPr lang="en-US"/>
              <a:t>Gandhi, R., Germonprez, M., &amp; Link, G. J.P. (2018). Open data standards for open source software risk management routines: An examination of SPDX. In ACM GROUP '18 Proceedings. </a:t>
            </a:r>
            <a:r>
              <a:rPr lang="en-US">
                <a:hlinkClick r:id="rId2"/>
              </a:rPr>
              <a:t>https://doi.org/10.1145/3148330.3148333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CC3A41-0726-45A3-AF84-9FDD7841207F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244486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16326"/>
            <a:ext cx="13004800" cy="522600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-1811825" y="521497"/>
            <a:ext cx="10114577" cy="4465005"/>
          </a:xfrm>
          <a:prstGeom prst="rect">
            <a:avLst/>
          </a:prstGeom>
          <a:noFill/>
          <a:scene3d>
            <a:camera prst="isometricRightUp"/>
            <a:lightRig rig="threePt" dir="t"/>
          </a:scene3d>
        </p:spPr>
        <p:txBody>
          <a:bodyPr wrap="square" lIns="130048" tIns="65024" rIns="130048" bIns="65024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9387" b="1" spc="71" dirty="0">
                <a:ln w="11430"/>
                <a:solidFill>
                  <a:schemeClr val="bg1">
                    <a:lumMod val="75000"/>
                    <a:lumOff val="25000"/>
                  </a:schemeClr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Omaha! </a:t>
            </a:r>
          </a:p>
          <a:p>
            <a:pPr algn="ctr"/>
            <a:r>
              <a:rPr lang="en-US" sz="9387" b="1" spc="71" dirty="0">
                <a:ln w="11430"/>
                <a:solidFill>
                  <a:schemeClr val="bg1">
                    <a:lumMod val="75000"/>
                    <a:lumOff val="25000"/>
                  </a:schemeClr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The Rumors are True</a:t>
            </a:r>
          </a:p>
        </p:txBody>
      </p:sp>
    </p:spTree>
    <p:extLst>
      <p:ext uri="{BB962C8B-B14F-4D97-AF65-F5344CB8AC3E}">
        <p14:creationId xmlns:p14="http://schemas.microsoft.com/office/powerpoint/2010/main" val="169211693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5900"/>
            </a:lvl1pPr>
          </a:lstStyle>
          <a:p>
            <a:r>
              <a:rPr dirty="0"/>
              <a:t>Attribution 4.0 International </a:t>
            </a:r>
            <a:br>
              <a:rPr lang="en-US" dirty="0"/>
            </a:br>
            <a:r>
              <a:rPr dirty="0"/>
              <a:t>(CC BY 4.0)</a:t>
            </a:r>
          </a:p>
        </p:txBody>
      </p:sp>
      <p:sp>
        <p:nvSpPr>
          <p:cNvPr id="136" name="Shape 136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Clr>
                <a:schemeClr val="tx1">
                  <a:lumMod val="60000"/>
                  <a:lumOff val="40000"/>
                </a:schemeClr>
              </a:buClr>
              <a:buSzPct val="100000"/>
              <a:buFont typeface="Wingdings" panose="05000000000000000000" pitchFamily="2" charset="2"/>
              <a:buChar char="§"/>
              <a:defRPr sz="3100"/>
            </a:pPr>
            <a:r>
              <a:rPr dirty="0"/>
              <a:t>Share — copy and redistribute the material in any medium or format</a:t>
            </a:r>
          </a:p>
          <a:p>
            <a:pPr>
              <a:buClr>
                <a:schemeClr val="tx1">
                  <a:lumMod val="60000"/>
                  <a:lumOff val="40000"/>
                </a:schemeClr>
              </a:buClr>
              <a:buSzPct val="100000"/>
              <a:buFont typeface="Wingdings" panose="05000000000000000000" pitchFamily="2" charset="2"/>
              <a:buChar char="§"/>
              <a:defRPr sz="3100"/>
            </a:pPr>
            <a:r>
              <a:rPr dirty="0"/>
              <a:t>Adapt — remix, transform, and build upon the material</a:t>
            </a:r>
          </a:p>
          <a:p>
            <a:pPr>
              <a:buClr>
                <a:schemeClr val="tx1">
                  <a:lumMod val="60000"/>
                  <a:lumOff val="40000"/>
                </a:schemeClr>
              </a:buClr>
              <a:buSzPct val="100000"/>
              <a:buFont typeface="Wingdings" panose="05000000000000000000" pitchFamily="2" charset="2"/>
              <a:buChar char="§"/>
              <a:defRPr sz="3100"/>
            </a:pPr>
            <a:r>
              <a:rPr dirty="0"/>
              <a:t>for any purpose, even commercially.</a:t>
            </a:r>
          </a:p>
          <a:p>
            <a:pPr>
              <a:buClr>
                <a:schemeClr val="tx1">
                  <a:lumMod val="60000"/>
                  <a:lumOff val="40000"/>
                </a:schemeClr>
              </a:buClr>
              <a:buSzPct val="100000"/>
              <a:buFont typeface="Wingdings" panose="05000000000000000000" pitchFamily="2" charset="2"/>
              <a:buChar char="§"/>
              <a:defRPr sz="3100"/>
            </a:pPr>
            <a:r>
              <a:rPr dirty="0"/>
              <a:t>The licensor cannot revoke these freedoms as long as you follow the license terms.</a:t>
            </a:r>
            <a:endParaRPr lang="en-US" dirty="0"/>
          </a:p>
          <a:p>
            <a:pPr>
              <a:buClr>
                <a:schemeClr val="tx1">
                  <a:lumMod val="60000"/>
                  <a:lumOff val="40000"/>
                </a:schemeClr>
              </a:buClr>
              <a:buSzPct val="100000"/>
              <a:buFont typeface="Wingdings" panose="05000000000000000000" pitchFamily="2" charset="2"/>
              <a:buChar char="§"/>
              <a:defRPr sz="3100"/>
            </a:pPr>
            <a:r>
              <a:rPr lang="en-US" dirty="0">
                <a:hlinkClick r:id="rId2"/>
              </a:rPr>
              <a:t>https://creativecommons.org/licenses/by/4.0/</a:t>
            </a:r>
            <a:endParaRPr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3</a:t>
            </a:fld>
            <a:endParaRPr lang="uk-UA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3841" y="8545512"/>
            <a:ext cx="1666240" cy="585788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/>
          <p:nvPr/>
        </p:nvSpPr>
        <p:spPr>
          <a:xfrm>
            <a:off x="5011151" y="5511674"/>
            <a:ext cx="2935099" cy="25032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600" b="1"/>
            </a:pPr>
            <a:r>
              <a:rPr dirty="0"/>
              <a:t>SPDX </a:t>
            </a:r>
            <a:br>
              <a:rPr lang="en-US" dirty="0"/>
            </a:br>
            <a:r>
              <a:rPr dirty="0"/>
              <a:t>Relationships:  </a:t>
            </a:r>
            <a:endParaRPr lang="en-US" dirty="0"/>
          </a:p>
          <a:p>
            <a:pPr marL="457200" indent="-457200" algn="l">
              <a:buClr>
                <a:schemeClr val="tx1">
                  <a:lumMod val="60000"/>
                  <a:lumOff val="40000"/>
                </a:schemeClr>
              </a:buClr>
              <a:buFont typeface="Wingdings" panose="05000000000000000000" pitchFamily="2" charset="2"/>
              <a:buChar char="§"/>
              <a:defRPr sz="2600"/>
            </a:pPr>
            <a:r>
              <a:rPr lang="en-US" dirty="0"/>
              <a:t>Liaison</a:t>
            </a:r>
          </a:p>
          <a:p>
            <a:pPr marL="457200" indent="-457200" algn="l">
              <a:buClr>
                <a:schemeClr val="tx1">
                  <a:lumMod val="60000"/>
                  <a:lumOff val="40000"/>
                </a:schemeClr>
              </a:buClr>
              <a:buFont typeface="Wingdings" panose="05000000000000000000" pitchFamily="2" charset="2"/>
              <a:buChar char="§"/>
              <a:defRPr sz="2600"/>
            </a:pPr>
            <a:r>
              <a:rPr lang="en-US" dirty="0"/>
              <a:t>Direct</a:t>
            </a:r>
            <a:r>
              <a:rPr dirty="0"/>
              <a:t> Participant</a:t>
            </a:r>
            <a:endParaRPr lang="en-US" dirty="0"/>
          </a:p>
          <a:p>
            <a:pPr marL="457200" indent="-457200" algn="l">
              <a:buClr>
                <a:schemeClr val="tx1">
                  <a:lumMod val="60000"/>
                  <a:lumOff val="40000"/>
                </a:schemeClr>
              </a:buClr>
              <a:buFont typeface="Wingdings" panose="05000000000000000000" pitchFamily="2" charset="2"/>
              <a:buChar char="§"/>
              <a:defRPr sz="2600"/>
            </a:pPr>
            <a:r>
              <a:rPr lang="en-US" dirty="0"/>
              <a:t>Observer</a:t>
            </a:r>
            <a:endParaRPr dirty="0"/>
          </a:p>
          <a:p>
            <a:pPr algn="l">
              <a:defRPr sz="2600" b="1"/>
            </a:pPr>
            <a:r>
              <a:rPr dirty="0"/>
              <a:t> </a:t>
            </a:r>
          </a:p>
        </p:txBody>
      </p:sp>
      <p:sp>
        <p:nvSpPr>
          <p:cNvPr id="139" name="Shape 139"/>
          <p:cNvSpPr/>
          <p:nvPr/>
        </p:nvSpPr>
        <p:spPr>
          <a:xfrm>
            <a:off x="869737" y="5463404"/>
            <a:ext cx="3305392" cy="25032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600" b="1"/>
            </a:pPr>
            <a:r>
              <a:rPr dirty="0"/>
              <a:t>Types o</a:t>
            </a:r>
            <a:r>
              <a:rPr lang="en-US" dirty="0"/>
              <a:t>f</a:t>
            </a:r>
            <a:r>
              <a:rPr dirty="0"/>
              <a:t> </a:t>
            </a:r>
            <a:br>
              <a:rPr lang="en-US" dirty="0"/>
            </a:br>
            <a:r>
              <a:rPr dirty="0"/>
              <a:t>Organizations: </a:t>
            </a:r>
          </a:p>
          <a:p>
            <a:pPr marL="457200" indent="-457200" algn="l">
              <a:buClr>
                <a:schemeClr val="tx1">
                  <a:lumMod val="60000"/>
                  <a:lumOff val="40000"/>
                </a:schemeClr>
              </a:buClr>
              <a:buFont typeface="Wingdings" panose="05000000000000000000" pitchFamily="2" charset="2"/>
              <a:buChar char="§"/>
              <a:defRPr sz="2600"/>
            </a:pPr>
            <a:r>
              <a:rPr dirty="0"/>
              <a:t>Software Oriented</a:t>
            </a:r>
          </a:p>
          <a:p>
            <a:pPr marL="457200" indent="-457200" algn="l">
              <a:buClr>
                <a:schemeClr val="tx1">
                  <a:lumMod val="60000"/>
                  <a:lumOff val="40000"/>
                </a:schemeClr>
              </a:buClr>
              <a:buFont typeface="Wingdings" panose="05000000000000000000" pitchFamily="2" charset="2"/>
              <a:buChar char="§"/>
              <a:defRPr sz="2600"/>
            </a:pPr>
            <a:r>
              <a:rPr dirty="0"/>
              <a:t>Hardware Oriented </a:t>
            </a:r>
          </a:p>
          <a:p>
            <a:pPr marL="457200" indent="-457200" algn="l">
              <a:buClr>
                <a:schemeClr val="tx1">
                  <a:lumMod val="60000"/>
                  <a:lumOff val="40000"/>
                </a:schemeClr>
              </a:buClr>
              <a:buFont typeface="Wingdings" panose="05000000000000000000" pitchFamily="2" charset="2"/>
              <a:buChar char="§"/>
              <a:defRPr sz="2600"/>
            </a:pPr>
            <a:r>
              <a:rPr dirty="0"/>
              <a:t>Compliance Tooling </a:t>
            </a:r>
          </a:p>
          <a:p>
            <a:pPr marL="457200" indent="-457200" algn="l">
              <a:buClr>
                <a:schemeClr val="tx1">
                  <a:lumMod val="60000"/>
                  <a:lumOff val="40000"/>
                </a:schemeClr>
              </a:buClr>
              <a:buFont typeface="Wingdings" panose="05000000000000000000" pitchFamily="2" charset="2"/>
              <a:buChar char="§"/>
              <a:defRPr sz="2600"/>
            </a:pPr>
            <a:r>
              <a:rPr dirty="0"/>
              <a:t>Open Source Built</a:t>
            </a:r>
          </a:p>
        </p:txBody>
      </p:sp>
      <p:sp>
        <p:nvSpPr>
          <p:cNvPr id="142" name="Shape 142"/>
          <p:cNvSpPr/>
          <p:nvPr/>
        </p:nvSpPr>
        <p:spPr>
          <a:xfrm rot="20040000">
            <a:off x="6136814" y="1591829"/>
            <a:ext cx="1814599" cy="3949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600"/>
            </a:lvl1pPr>
          </a:lstStyle>
          <a:p>
            <a:r>
              <a:rPr sz="1900" dirty="0"/>
              <a:t>Linux Foundation</a:t>
            </a:r>
          </a:p>
        </p:txBody>
      </p:sp>
      <p:sp>
        <p:nvSpPr>
          <p:cNvPr id="153" name="Shape 153"/>
          <p:cNvSpPr/>
          <p:nvPr/>
        </p:nvSpPr>
        <p:spPr>
          <a:xfrm>
            <a:off x="6759212" y="1862444"/>
            <a:ext cx="1280585" cy="12805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419" h="20419" extrusionOk="0">
                <a:moveTo>
                  <a:pt x="169" y="20419"/>
                </a:moveTo>
                <a:cubicBezTo>
                  <a:pt x="-1181" y="5569"/>
                  <a:pt x="5569" y="-1181"/>
                  <a:pt x="20419" y="169"/>
                </a:cubicBezTo>
              </a:path>
            </a:pathLst>
          </a:custGeom>
          <a:ln w="38100">
            <a:solidFill>
              <a:srgbClr val="6F6A5A"/>
            </a:solidFill>
            <a:custDash>
              <a:ds d="200000" sp="200000"/>
            </a:custDash>
            <a:miter lim="400000"/>
          </a:ln>
        </p:spPr>
        <p:txBody>
          <a:bodyPr/>
          <a:lstStyle/>
          <a:p>
            <a:endParaRPr dirty="0"/>
          </a:p>
        </p:txBody>
      </p:sp>
      <p:sp>
        <p:nvSpPr>
          <p:cNvPr id="144" name="Shape 144"/>
          <p:cNvSpPr/>
          <p:nvPr/>
        </p:nvSpPr>
        <p:spPr>
          <a:xfrm>
            <a:off x="9857937" y="2091223"/>
            <a:ext cx="1566342" cy="368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900"/>
            </a:lvl1pPr>
          </a:lstStyle>
          <a:p>
            <a:r>
              <a:rPr dirty="0"/>
              <a:t>Organization 1</a:t>
            </a:r>
          </a:p>
        </p:txBody>
      </p:sp>
      <p:sp>
        <p:nvSpPr>
          <p:cNvPr id="145" name="Shape 145"/>
          <p:cNvSpPr/>
          <p:nvPr/>
        </p:nvSpPr>
        <p:spPr>
          <a:xfrm>
            <a:off x="9857937" y="2755575"/>
            <a:ext cx="1566342" cy="368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900"/>
            </a:lvl1pPr>
          </a:lstStyle>
          <a:p>
            <a:r>
              <a:t>Organization 2</a:t>
            </a:r>
          </a:p>
        </p:txBody>
      </p:sp>
      <p:sp>
        <p:nvSpPr>
          <p:cNvPr id="146" name="Shape 146"/>
          <p:cNvSpPr/>
          <p:nvPr/>
        </p:nvSpPr>
        <p:spPr>
          <a:xfrm>
            <a:off x="9857937" y="3419928"/>
            <a:ext cx="1566342" cy="368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900"/>
            </a:lvl1pPr>
          </a:lstStyle>
          <a:p>
            <a:r>
              <a:t>Organization 3</a:t>
            </a:r>
          </a:p>
        </p:txBody>
      </p:sp>
      <p:sp>
        <p:nvSpPr>
          <p:cNvPr id="147" name="Shape 147"/>
          <p:cNvSpPr/>
          <p:nvPr/>
        </p:nvSpPr>
        <p:spPr>
          <a:xfrm>
            <a:off x="8842963" y="3104314"/>
            <a:ext cx="808745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400"/>
            </a:lvl1pPr>
          </a:lstStyle>
          <a:p>
            <a:r>
              <a:t>Observer</a:t>
            </a:r>
          </a:p>
        </p:txBody>
      </p:sp>
      <p:sp>
        <p:nvSpPr>
          <p:cNvPr id="148" name="Shape 148"/>
          <p:cNvSpPr/>
          <p:nvPr/>
        </p:nvSpPr>
        <p:spPr>
          <a:xfrm>
            <a:off x="8916577" y="2122973"/>
            <a:ext cx="610717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400"/>
            </a:lvl1pPr>
          </a:lstStyle>
          <a:p>
            <a:r>
              <a:rPr dirty="0"/>
              <a:t>Liaison</a:t>
            </a:r>
          </a:p>
        </p:txBody>
      </p:sp>
      <p:sp>
        <p:nvSpPr>
          <p:cNvPr id="149" name="Shape 149"/>
          <p:cNvSpPr/>
          <p:nvPr/>
        </p:nvSpPr>
        <p:spPr>
          <a:xfrm flipH="1">
            <a:off x="8569959" y="2368342"/>
            <a:ext cx="1300342" cy="235581"/>
          </a:xfrm>
          <a:prstGeom prst="line">
            <a:avLst/>
          </a:prstGeom>
          <a:ln w="38100">
            <a:solidFill>
              <a:srgbClr val="6F6A5A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000"/>
            </a:pPr>
            <a:endParaRPr/>
          </a:p>
        </p:txBody>
      </p:sp>
      <p:sp>
        <p:nvSpPr>
          <p:cNvPr id="150" name="Shape 150"/>
          <p:cNvSpPr/>
          <p:nvPr/>
        </p:nvSpPr>
        <p:spPr>
          <a:xfrm>
            <a:off x="8934071" y="2594593"/>
            <a:ext cx="575730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400"/>
            </a:lvl1pPr>
          </a:lstStyle>
          <a:p>
            <a:r>
              <a:t>Direct</a:t>
            </a:r>
          </a:p>
        </p:txBody>
      </p:sp>
      <p:sp>
        <p:nvSpPr>
          <p:cNvPr id="151" name="Shape 151"/>
          <p:cNvSpPr/>
          <p:nvPr/>
        </p:nvSpPr>
        <p:spPr>
          <a:xfrm flipH="1">
            <a:off x="8570780" y="2918324"/>
            <a:ext cx="1301326" cy="1"/>
          </a:xfrm>
          <a:prstGeom prst="line">
            <a:avLst/>
          </a:prstGeom>
          <a:ln w="38100">
            <a:solidFill>
              <a:srgbClr val="6F6A5A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000"/>
            </a:pPr>
            <a:endParaRPr/>
          </a:p>
        </p:txBody>
      </p:sp>
      <p:sp>
        <p:nvSpPr>
          <p:cNvPr id="152" name="Shape 152"/>
          <p:cNvSpPr/>
          <p:nvPr/>
        </p:nvSpPr>
        <p:spPr>
          <a:xfrm flipH="1" flipV="1">
            <a:off x="8477794" y="3286625"/>
            <a:ext cx="1394313" cy="296053"/>
          </a:xfrm>
          <a:prstGeom prst="line">
            <a:avLst/>
          </a:prstGeom>
          <a:ln w="38100">
            <a:solidFill>
              <a:srgbClr val="6F6A5A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000"/>
            </a:pPr>
            <a:endParaRPr/>
          </a:p>
        </p:txBody>
      </p:sp>
      <p:sp>
        <p:nvSpPr>
          <p:cNvPr id="2" name="Rectangle 1"/>
          <p:cNvSpPr/>
          <p:nvPr/>
        </p:nvSpPr>
        <p:spPr>
          <a:xfrm>
            <a:off x="8661400" y="5511674"/>
            <a:ext cx="3619500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defRPr sz="2600" b="1"/>
            </a:pPr>
            <a:r>
              <a:rPr lang="en-US" dirty="0"/>
              <a:t>Organizational </a:t>
            </a:r>
            <a:br>
              <a:rPr lang="en-US" dirty="0"/>
            </a:br>
            <a:r>
              <a:rPr lang="en-US" dirty="0"/>
              <a:t>Roles: </a:t>
            </a:r>
          </a:p>
          <a:p>
            <a:pPr marL="457200" indent="-457200" algn="l">
              <a:buClr>
                <a:schemeClr val="tx1">
                  <a:lumMod val="60000"/>
                  <a:lumOff val="40000"/>
                </a:schemeClr>
              </a:buClr>
              <a:buFont typeface="Wingdings" panose="05000000000000000000" pitchFamily="2" charset="2"/>
              <a:buChar char="§"/>
              <a:defRPr sz="2600"/>
            </a:pPr>
            <a:r>
              <a:rPr lang="en-US" dirty="0"/>
              <a:t>Developer </a:t>
            </a:r>
          </a:p>
          <a:p>
            <a:pPr marL="457200" indent="-457200" algn="l">
              <a:buClr>
                <a:schemeClr val="tx1">
                  <a:lumMod val="60000"/>
                  <a:lumOff val="40000"/>
                </a:schemeClr>
              </a:buClr>
              <a:buFont typeface="Wingdings" panose="05000000000000000000" pitchFamily="2" charset="2"/>
              <a:buChar char="§"/>
              <a:defRPr sz="2600"/>
            </a:pPr>
            <a:r>
              <a:rPr lang="en-US" dirty="0"/>
              <a:t>Founder</a:t>
            </a:r>
          </a:p>
          <a:p>
            <a:pPr marL="457200" indent="-457200" algn="l">
              <a:buClr>
                <a:schemeClr val="tx1">
                  <a:lumMod val="60000"/>
                  <a:lumOff val="40000"/>
                </a:schemeClr>
              </a:buClr>
              <a:buFont typeface="Wingdings" panose="05000000000000000000" pitchFamily="2" charset="2"/>
              <a:buChar char="§"/>
              <a:defRPr sz="2600"/>
            </a:pPr>
            <a:r>
              <a:rPr lang="en-US" dirty="0"/>
              <a:t>Lawyer</a:t>
            </a:r>
          </a:p>
          <a:p>
            <a:pPr marL="457200" indent="-457200" algn="l">
              <a:buClr>
                <a:schemeClr val="tx1">
                  <a:lumMod val="60000"/>
                  <a:lumOff val="40000"/>
                </a:schemeClr>
              </a:buClr>
              <a:buFont typeface="Wingdings" panose="05000000000000000000" pitchFamily="2" charset="2"/>
              <a:buChar char="§"/>
              <a:defRPr sz="2600"/>
            </a:pPr>
            <a:r>
              <a:rPr lang="en-US" dirty="0"/>
              <a:t>Compliance Manager</a:t>
            </a:r>
          </a:p>
          <a:p>
            <a:pPr marL="457200" indent="-457200" algn="l">
              <a:buClr>
                <a:schemeClr val="tx1">
                  <a:lumMod val="60000"/>
                  <a:lumOff val="40000"/>
                </a:schemeClr>
              </a:buClr>
              <a:buFont typeface="Wingdings" panose="05000000000000000000" pitchFamily="2" charset="2"/>
              <a:buChar char="§"/>
              <a:defRPr sz="2600"/>
            </a:pPr>
            <a:r>
              <a:rPr lang="en-US" dirty="0"/>
              <a:t>Project Manager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4</a:t>
            </a:fld>
            <a:endParaRPr lang="uk-UA"/>
          </a:p>
        </p:txBody>
      </p:sp>
      <p:sp>
        <p:nvSpPr>
          <p:cNvPr id="19" name="Shape 140"/>
          <p:cNvSpPr/>
          <p:nvPr/>
        </p:nvSpPr>
        <p:spPr>
          <a:xfrm>
            <a:off x="757163" y="1189751"/>
            <a:ext cx="5332357" cy="33804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5700"/>
            </a:pPr>
            <a:r>
              <a:rPr dirty="0"/>
              <a:t>Interview Sample</a:t>
            </a:r>
            <a:endParaRPr lang="en-US" dirty="0"/>
          </a:p>
          <a:p>
            <a:pPr lvl="1">
              <a:defRPr sz="5700"/>
            </a:pPr>
            <a:endParaRPr sz="2000" dirty="0"/>
          </a:p>
          <a:p>
            <a:pPr marL="457200" indent="-457200" algn="l">
              <a:buClr>
                <a:schemeClr val="tx1">
                  <a:lumMod val="60000"/>
                  <a:lumOff val="40000"/>
                </a:schemeClr>
              </a:buClr>
              <a:buFont typeface="Wingdings" panose="05000000000000000000" pitchFamily="2" charset="2"/>
              <a:buChar char="§"/>
              <a:defRPr sz="3400"/>
            </a:pPr>
            <a:r>
              <a:rPr dirty="0"/>
              <a:t>16 Interviews</a:t>
            </a:r>
            <a:endParaRPr lang="en-US" dirty="0"/>
          </a:p>
          <a:p>
            <a:pPr marL="457200" indent="-457200" algn="l">
              <a:buClr>
                <a:schemeClr val="tx1">
                  <a:lumMod val="60000"/>
                  <a:lumOff val="40000"/>
                </a:schemeClr>
              </a:buClr>
              <a:buFont typeface="Wingdings" panose="05000000000000000000" pitchFamily="2" charset="2"/>
              <a:buChar char="§"/>
              <a:defRPr sz="3400"/>
            </a:pPr>
            <a:r>
              <a:rPr dirty="0"/>
              <a:t>16 Questions</a:t>
            </a:r>
            <a:endParaRPr lang="en-US" dirty="0"/>
          </a:p>
          <a:p>
            <a:pPr marL="457200" indent="-457200" algn="l">
              <a:buClr>
                <a:schemeClr val="tx1">
                  <a:lumMod val="60000"/>
                  <a:lumOff val="40000"/>
                </a:schemeClr>
              </a:buClr>
              <a:buFont typeface="Wingdings" panose="05000000000000000000" pitchFamily="2" charset="2"/>
              <a:buChar char="§"/>
              <a:defRPr sz="3400"/>
            </a:pPr>
            <a:r>
              <a:rPr dirty="0"/>
              <a:t>30-45 Minutes</a:t>
            </a:r>
            <a:endParaRPr lang="en-US" dirty="0"/>
          </a:p>
          <a:p>
            <a:pPr marL="457200" indent="-457200" algn="l">
              <a:buClr>
                <a:schemeClr val="tx1">
                  <a:lumMod val="60000"/>
                  <a:lumOff val="40000"/>
                </a:schemeClr>
              </a:buClr>
              <a:buFont typeface="Wingdings" panose="05000000000000000000" pitchFamily="2" charset="2"/>
              <a:buChar char="§"/>
              <a:defRPr sz="3400"/>
            </a:pPr>
            <a:r>
              <a:rPr dirty="0"/>
              <a:t>Approximately 10 hours</a:t>
            </a:r>
          </a:p>
        </p:txBody>
      </p:sp>
      <p:sp>
        <p:nvSpPr>
          <p:cNvPr id="141" name="Shape 141"/>
          <p:cNvSpPr/>
          <p:nvPr/>
        </p:nvSpPr>
        <p:spPr>
          <a:xfrm>
            <a:off x="6920517" y="2047345"/>
            <a:ext cx="1740883" cy="1740884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1800">
                <a:solidFill>
                  <a:srgbClr val="FFFFFF"/>
                </a:solidFill>
                <a:effectLst>
                  <a:outerShdw blurRad="25400" dist="12700" dir="5400000" rotWithShape="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r>
              <a:rPr dirty="0"/>
              <a:t>SPDX Community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>
            <a:spLocks noGrp="1"/>
          </p:cNvSpPr>
          <p:nvPr>
            <p:ph type="title"/>
          </p:nvPr>
        </p:nvSpPr>
        <p:spPr>
          <a:xfrm>
            <a:off x="508000" y="3234266"/>
            <a:ext cx="11988800" cy="5191258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marL="457200" indent="-457200" defTabSz="578358">
              <a:lnSpc>
                <a:spcPct val="100000"/>
              </a:lnSpc>
              <a:spcBef>
                <a:spcPts val="4100"/>
              </a:spcBef>
              <a:buClr>
                <a:schemeClr val="tx1">
                  <a:lumMod val="60000"/>
                  <a:lumOff val="40000"/>
                </a:schemeClr>
              </a:buClr>
              <a:buSzPct val="100000"/>
              <a:buFont typeface="Wingdings" panose="05000000000000000000" pitchFamily="2" charset="2"/>
              <a:buChar char="§"/>
              <a:defRPr sz="3366" cap="none">
                <a:latin typeface="+mn-lt"/>
                <a:ea typeface="+mn-ea"/>
                <a:cs typeface="+mn-cs"/>
                <a:sym typeface="Gill Sans"/>
              </a:defRPr>
            </a:pPr>
            <a:r>
              <a:rPr dirty="0"/>
              <a:t>Research team experience</a:t>
            </a:r>
          </a:p>
          <a:p>
            <a:pPr marL="872109" lvl="1" indent="-457200" defTabSz="578358">
              <a:lnSpc>
                <a:spcPct val="100000"/>
              </a:lnSpc>
              <a:spcBef>
                <a:spcPts val="3100"/>
              </a:spcBef>
              <a:buClr>
                <a:schemeClr val="tx1">
                  <a:lumMod val="60000"/>
                  <a:lumOff val="40000"/>
                </a:schemeClr>
              </a:buClr>
              <a:buSzPct val="100000"/>
              <a:buFont typeface="Wingdings" panose="05000000000000000000" pitchFamily="2" charset="2"/>
              <a:buChar char="§"/>
              <a:defRPr sz="2970" cap="none">
                <a:latin typeface="+mn-lt"/>
                <a:ea typeface="+mn-ea"/>
                <a:cs typeface="+mn-cs"/>
                <a:sym typeface="Gill Sans"/>
              </a:defRPr>
            </a:pPr>
            <a:r>
              <a:rPr dirty="0"/>
              <a:t>With Community - Since 2012 </a:t>
            </a:r>
          </a:p>
          <a:p>
            <a:pPr marL="872109" lvl="1" indent="-457200" defTabSz="578358">
              <a:lnSpc>
                <a:spcPct val="100000"/>
              </a:lnSpc>
              <a:spcBef>
                <a:spcPts val="3100"/>
              </a:spcBef>
              <a:buClr>
                <a:schemeClr val="tx1">
                  <a:lumMod val="60000"/>
                  <a:lumOff val="40000"/>
                </a:schemeClr>
              </a:buClr>
              <a:buSzPct val="100000"/>
              <a:buFont typeface="Wingdings" panose="05000000000000000000" pitchFamily="2" charset="2"/>
              <a:buChar char="§"/>
              <a:defRPr sz="2970" cap="none">
                <a:latin typeface="+mn-lt"/>
                <a:ea typeface="+mn-ea"/>
                <a:cs typeface="+mn-cs"/>
                <a:sym typeface="Gill Sans"/>
              </a:defRPr>
            </a:pPr>
            <a:r>
              <a:rPr dirty="0"/>
              <a:t>With Tooling - Yocto // DoSOCS</a:t>
            </a:r>
          </a:p>
          <a:p>
            <a:pPr marL="872109" lvl="1" indent="-457200" defTabSz="578358">
              <a:lnSpc>
                <a:spcPct val="100000"/>
              </a:lnSpc>
              <a:spcBef>
                <a:spcPts val="3100"/>
              </a:spcBef>
              <a:buClr>
                <a:schemeClr val="tx1">
                  <a:lumMod val="60000"/>
                  <a:lumOff val="40000"/>
                </a:schemeClr>
              </a:buClr>
              <a:buSzPct val="100000"/>
              <a:buFont typeface="Wingdings" panose="05000000000000000000" pitchFamily="2" charset="2"/>
              <a:buChar char="§"/>
              <a:defRPr sz="2970" cap="none">
                <a:latin typeface="+mn-lt"/>
                <a:ea typeface="+mn-ea"/>
                <a:cs typeface="+mn-cs"/>
                <a:sym typeface="Gill Sans"/>
              </a:defRPr>
            </a:pPr>
            <a:r>
              <a:rPr dirty="0"/>
              <a:t>With Companies - Community Members and Non-members</a:t>
            </a:r>
          </a:p>
          <a:p>
            <a:pPr marL="457200" indent="-457200" defTabSz="578358">
              <a:lnSpc>
                <a:spcPct val="100000"/>
              </a:lnSpc>
              <a:spcBef>
                <a:spcPts val="4100"/>
              </a:spcBef>
              <a:buClr>
                <a:schemeClr val="tx1">
                  <a:lumMod val="60000"/>
                  <a:lumOff val="40000"/>
                </a:schemeClr>
              </a:buClr>
              <a:buSzPct val="100000"/>
              <a:buFont typeface="Wingdings" panose="05000000000000000000" pitchFamily="2" charset="2"/>
              <a:buChar char="§"/>
              <a:defRPr sz="3366" cap="none">
                <a:latin typeface="+mn-lt"/>
                <a:ea typeface="+mn-ea"/>
                <a:cs typeface="+mn-cs"/>
                <a:sym typeface="Gill Sans"/>
              </a:defRPr>
            </a:pPr>
            <a:r>
              <a:rPr dirty="0"/>
              <a:t>Vetted with Linux Foundation Members</a:t>
            </a:r>
          </a:p>
          <a:p>
            <a:pPr marL="457200" indent="-457200" defTabSz="578358">
              <a:lnSpc>
                <a:spcPct val="100000"/>
              </a:lnSpc>
              <a:spcBef>
                <a:spcPts val="4100"/>
              </a:spcBef>
              <a:buClr>
                <a:schemeClr val="tx1">
                  <a:lumMod val="60000"/>
                  <a:lumOff val="40000"/>
                </a:schemeClr>
              </a:buClr>
              <a:buSzPct val="100000"/>
              <a:buFont typeface="Wingdings" panose="05000000000000000000" pitchFamily="2" charset="2"/>
              <a:buChar char="§"/>
              <a:defRPr sz="3366" cap="none">
                <a:latin typeface="+mn-lt"/>
                <a:ea typeface="+mn-ea"/>
                <a:cs typeface="+mn-cs"/>
                <a:sym typeface="Gill Sans"/>
              </a:defRPr>
            </a:pPr>
            <a:r>
              <a:rPr dirty="0"/>
              <a:t>Available upon Request</a:t>
            </a:r>
          </a:p>
        </p:txBody>
      </p:sp>
      <p:sp>
        <p:nvSpPr>
          <p:cNvPr id="156" name="Shape 156"/>
          <p:cNvSpPr/>
          <p:nvPr/>
        </p:nvSpPr>
        <p:spPr>
          <a:xfrm>
            <a:off x="784125" y="1224491"/>
            <a:ext cx="11436550" cy="927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700"/>
            </a:lvl1pPr>
          </a:lstStyle>
          <a:p>
            <a:r>
              <a:t>Interview Questionnaire Development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5</a:t>
            </a:fld>
            <a:endParaRPr lang="uk-UA"/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Picture Placeholder 157"/>
          <p:cNvPicPr>
            <a:picLocks noGrp="1"/>
          </p:cNvPicPr>
          <p:nvPr>
            <p:ph type="pic" idx="13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2186952" y="2825750"/>
            <a:ext cx="5778501" cy="5854700"/>
          </a:xfrm>
          <a:prstGeom prst="rect">
            <a:avLst/>
          </a:prstGeom>
        </p:spPr>
      </p:pic>
      <p:sp>
        <p:nvSpPr>
          <p:cNvPr id="159" name="Shape 15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Findings</a:t>
            </a:r>
          </a:p>
        </p:txBody>
      </p:sp>
      <p:sp>
        <p:nvSpPr>
          <p:cNvPr id="160" name="Shape 160"/>
          <p:cNvSpPr/>
          <p:nvPr/>
        </p:nvSpPr>
        <p:spPr>
          <a:xfrm>
            <a:off x="7196666" y="9336616"/>
            <a:ext cx="5517178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z="1700"/>
            </a:lvl1pPr>
          </a:lstStyle>
          <a:p>
            <a:r>
              <a:rPr dirty="0"/>
              <a:t>https://c1.staticflickr.com/1/165/367040618_7c938238f7_b.jpg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6</a:t>
            </a:fld>
            <a:endParaRPr lang="uk-UA"/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6000"/>
            </a:lvl1pPr>
          </a:lstStyle>
          <a:p>
            <a:r>
              <a:rPr dirty="0"/>
              <a:t>Successe</a:t>
            </a:r>
            <a:r>
              <a:rPr lang="en-US" dirty="0"/>
              <a:t>s (1/2)</a:t>
            </a:r>
            <a:endParaRPr dirty="0"/>
          </a:p>
        </p:txBody>
      </p:sp>
      <p:sp>
        <p:nvSpPr>
          <p:cNvPr id="163" name="Shape 16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marL="0" indent="0" defTabSz="578358">
              <a:spcBef>
                <a:spcPts val="600"/>
              </a:spcBef>
              <a:buNone/>
              <a:defRPr sz="3366"/>
            </a:pPr>
            <a:r>
              <a:rPr sz="3200" b="1" u="sng" dirty="0"/>
              <a:t>License List</a:t>
            </a:r>
            <a:endParaRPr lang="en-US" sz="3200" b="1" u="sng" dirty="0"/>
          </a:p>
          <a:p>
            <a:pPr marL="339725" lvl="1" indent="-342900" defTabSz="578358">
              <a:spcBef>
                <a:spcPts val="600"/>
              </a:spcBef>
              <a:buSzPct val="100000"/>
              <a:buFont typeface="Arial" panose="020B0604020202020204" pitchFamily="34" charset="0"/>
              <a:buChar char="•"/>
              <a:defRPr sz="3366"/>
            </a:pPr>
            <a:r>
              <a:rPr lang="en-US" sz="2400" i="1" dirty="0">
                <a:solidFill>
                  <a:schemeClr val="accent1">
                    <a:lumMod val="75000"/>
                  </a:schemeClr>
                </a:solidFill>
              </a:rPr>
              <a:t>“Once SPDX created a vetted list, we no longer sent volumes of agreements.”</a:t>
            </a:r>
            <a:endParaRPr lang="en-US" sz="2400" dirty="0">
              <a:solidFill>
                <a:schemeClr val="accent1">
                  <a:lumMod val="75000"/>
                </a:schemeClr>
              </a:solidFill>
            </a:endParaRPr>
          </a:p>
          <a:p>
            <a:pPr marL="339725" lvl="1" indent="-342900" defTabSz="578358">
              <a:spcBef>
                <a:spcPts val="600"/>
              </a:spcBef>
              <a:buSzPct val="100000"/>
              <a:buFont typeface="Arial" panose="020B0604020202020204" pitchFamily="34" charset="0"/>
              <a:buChar char="•"/>
              <a:defRPr sz="3366"/>
            </a:pPr>
            <a:r>
              <a:rPr lang="en-US" sz="2400" i="1" dirty="0">
                <a:solidFill>
                  <a:schemeClr val="accent1">
                    <a:lumMod val="75000"/>
                  </a:schemeClr>
                </a:solidFill>
              </a:rPr>
              <a:t>“We always standardize on the license list in every discussion, whether it be with an attorney, a product manager or an engineer.”</a:t>
            </a:r>
            <a:endParaRPr sz="2400" i="1" dirty="0">
              <a:solidFill>
                <a:schemeClr val="accent1">
                  <a:lumMod val="75000"/>
                </a:schemeClr>
              </a:solidFill>
            </a:endParaRPr>
          </a:p>
          <a:p>
            <a:pPr marL="0" indent="0" defTabSz="578358">
              <a:spcBef>
                <a:spcPts val="600"/>
              </a:spcBef>
              <a:buNone/>
              <a:defRPr sz="3366"/>
            </a:pPr>
            <a:endParaRPr lang="en-US" sz="2400" b="1" u="sng" dirty="0"/>
          </a:p>
          <a:p>
            <a:pPr marL="0" indent="0" defTabSz="578358">
              <a:spcBef>
                <a:spcPts val="600"/>
              </a:spcBef>
              <a:buNone/>
              <a:defRPr sz="3366"/>
            </a:pPr>
            <a:endParaRPr lang="en-US" sz="2400" b="1" u="sng" dirty="0"/>
          </a:p>
          <a:p>
            <a:pPr marL="0" indent="0" defTabSz="578358">
              <a:spcBef>
                <a:spcPts val="600"/>
              </a:spcBef>
              <a:buNone/>
              <a:defRPr sz="3366"/>
            </a:pPr>
            <a:r>
              <a:rPr sz="3200" b="1" u="sng" dirty="0"/>
              <a:t>Short Identifiers </a:t>
            </a:r>
            <a:endParaRPr lang="en-US" sz="3200" b="1" u="sng" dirty="0"/>
          </a:p>
          <a:p>
            <a:pPr defTabSz="578358">
              <a:spcBef>
                <a:spcPts val="600"/>
              </a:spcBef>
              <a:buSzPct val="100000"/>
              <a:buFont typeface="Arial" panose="020B0604020202020204" pitchFamily="34" charset="0"/>
              <a:buChar char="•"/>
              <a:defRPr sz="3366"/>
            </a:pPr>
            <a:r>
              <a:rPr lang="en-US" sz="2400" i="1" dirty="0">
                <a:solidFill>
                  <a:schemeClr val="accent1">
                    <a:lumMod val="75000"/>
                  </a:schemeClr>
                </a:solidFill>
              </a:rPr>
              <a:t>“I love the short identifiers. It's the greatest, handiest thing. It's very efficient.”</a:t>
            </a:r>
          </a:p>
          <a:p>
            <a:pPr defTabSz="578358">
              <a:spcBef>
                <a:spcPts val="600"/>
              </a:spcBef>
              <a:buSzPct val="100000"/>
              <a:buFont typeface="Arial" panose="020B0604020202020204" pitchFamily="34" charset="0"/>
              <a:buChar char="•"/>
              <a:defRPr sz="3366"/>
            </a:pPr>
            <a:r>
              <a:rPr lang="en-US" sz="2400" i="1" dirty="0">
                <a:solidFill>
                  <a:schemeClr val="accent1">
                    <a:lumMod val="75000"/>
                  </a:schemeClr>
                </a:solidFill>
              </a:rPr>
              <a:t>“It's really simple to adopt.”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66145" y="815975"/>
            <a:ext cx="1466850" cy="146685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996879" y="9384268"/>
            <a:ext cx="2786340" cy="3539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700" dirty="0"/>
              <a:t>http://</a:t>
            </a:r>
            <a:r>
              <a:rPr lang="en-US" sz="1700" dirty="0" err="1"/>
              <a:t>www.freeiconspng.com</a:t>
            </a:r>
            <a:endParaRPr lang="en-US" sz="17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7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722620173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6000"/>
            </a:lvl1pPr>
          </a:lstStyle>
          <a:p>
            <a:r>
              <a:rPr dirty="0"/>
              <a:t>Successes </a:t>
            </a:r>
            <a:r>
              <a:rPr lang="en-US" dirty="0"/>
              <a:t>(2/2)</a:t>
            </a:r>
            <a:endParaRPr dirty="0"/>
          </a:p>
        </p:txBody>
      </p:sp>
      <p:sp>
        <p:nvSpPr>
          <p:cNvPr id="163" name="Shape 16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marL="0" indent="0" defTabSz="578358">
              <a:spcBef>
                <a:spcPts val="600"/>
              </a:spcBef>
              <a:buNone/>
              <a:defRPr sz="3366"/>
            </a:pPr>
            <a:r>
              <a:rPr sz="3200" b="1" u="sng" dirty="0"/>
              <a:t>SPDX</a:t>
            </a:r>
            <a:r>
              <a:rPr b="1" u="sng" dirty="0"/>
              <a:t> Community Collaboration </a:t>
            </a:r>
            <a:endParaRPr lang="en-US" b="1" u="sng" dirty="0"/>
          </a:p>
          <a:p>
            <a:pPr marL="0" lvl="1" indent="0" defTabSz="578358">
              <a:spcBef>
                <a:spcPts val="600"/>
              </a:spcBef>
              <a:buNone/>
              <a:defRPr sz="3366"/>
            </a:pPr>
            <a:r>
              <a:rPr sz="2800" dirty="0"/>
              <a:t>Exchange of ideas with like minded folks</a:t>
            </a:r>
            <a:endParaRPr lang="en-US" sz="2800" dirty="0"/>
          </a:p>
          <a:p>
            <a:pPr marL="0" lvl="1" indent="0" defTabSz="578358">
              <a:spcBef>
                <a:spcPts val="600"/>
              </a:spcBef>
              <a:buNone/>
              <a:defRPr sz="3366"/>
            </a:pPr>
            <a:r>
              <a:rPr lang="en-US" sz="2800" dirty="0"/>
              <a:t>Solving shared issues around compliance</a:t>
            </a:r>
            <a:endParaRPr lang="en-US" sz="2400" i="1" dirty="0">
              <a:solidFill>
                <a:srgbClr val="00B050"/>
              </a:solidFill>
            </a:endParaRPr>
          </a:p>
          <a:p>
            <a:pPr marL="339725" lvl="1" indent="-342900" defTabSz="578358">
              <a:spcBef>
                <a:spcPts val="600"/>
              </a:spcBef>
              <a:buSzPct val="100000"/>
              <a:buFont typeface="Arial" panose="020B0604020202020204" pitchFamily="34" charset="0"/>
              <a:buChar char="•"/>
              <a:defRPr sz="3366"/>
            </a:pPr>
            <a:r>
              <a:rPr lang="en-US" sz="2400" i="1" dirty="0">
                <a:solidFill>
                  <a:schemeClr val="accent1">
                    <a:lumMod val="75000"/>
                  </a:schemeClr>
                </a:solidFill>
              </a:rPr>
              <a:t>“It's the process of discussion that generates most of the viable input.”</a:t>
            </a:r>
          </a:p>
          <a:p>
            <a:pPr marL="339725" lvl="1" indent="-342900" defTabSz="578358">
              <a:spcBef>
                <a:spcPts val="600"/>
              </a:spcBef>
              <a:buSzPct val="100000"/>
              <a:buFont typeface="Arial" panose="020B0604020202020204" pitchFamily="34" charset="0"/>
              <a:buChar char="•"/>
              <a:defRPr sz="3366"/>
            </a:pPr>
            <a:r>
              <a:rPr lang="en-US" sz="2400" i="1" dirty="0">
                <a:solidFill>
                  <a:schemeClr val="accent1">
                    <a:lumMod val="75000"/>
                  </a:schemeClr>
                </a:solidFill>
              </a:rPr>
              <a:t>“It does help with reaching out with other people with similar interests and understanding what's going on and what the problems are.”</a:t>
            </a:r>
          </a:p>
          <a:p>
            <a:pPr marL="0" lvl="2" indent="0" defTabSz="578358">
              <a:spcBef>
                <a:spcPts val="600"/>
              </a:spcBef>
              <a:buNone/>
              <a:defRPr sz="3366"/>
            </a:pPr>
            <a:endParaRPr lang="en-US" sz="2400" i="1" dirty="0">
              <a:solidFill>
                <a:srgbClr val="00B050"/>
              </a:solidFill>
            </a:endParaRPr>
          </a:p>
          <a:p>
            <a:pPr marL="0" lvl="2" indent="0" defTabSz="578358">
              <a:spcBef>
                <a:spcPts val="600"/>
              </a:spcBef>
              <a:buNone/>
              <a:defRPr sz="3366"/>
            </a:pPr>
            <a:endParaRPr lang="en-US" sz="2400" i="1" dirty="0">
              <a:solidFill>
                <a:srgbClr val="00B050"/>
              </a:solidFill>
            </a:endParaRPr>
          </a:p>
          <a:p>
            <a:pPr marL="0" indent="0" defTabSz="578358">
              <a:spcBef>
                <a:spcPts val="600"/>
              </a:spcBef>
              <a:buNone/>
              <a:defRPr sz="3366"/>
            </a:pPr>
            <a:r>
              <a:rPr sz="3200" b="1" u="sng" dirty="0"/>
              <a:t>Internal </a:t>
            </a:r>
            <a:r>
              <a:rPr lang="en-US" sz="3200" b="1" u="sng" dirty="0"/>
              <a:t>P</a:t>
            </a:r>
            <a:r>
              <a:rPr sz="3200" b="1" u="sng" dirty="0"/>
              <a:t>rocesses are </a:t>
            </a:r>
            <a:r>
              <a:rPr lang="en-US" sz="3200" b="1" u="sng" dirty="0"/>
              <a:t>B</a:t>
            </a:r>
            <a:r>
              <a:rPr sz="3200" b="1" u="sng" dirty="0"/>
              <a:t>eing </a:t>
            </a:r>
            <a:r>
              <a:rPr lang="en-US" sz="3200" b="1" u="sng" dirty="0"/>
              <a:t>I</a:t>
            </a:r>
            <a:r>
              <a:rPr sz="3200" b="1" u="sng" dirty="0"/>
              <a:t>nformed by SPDX </a:t>
            </a:r>
            <a:endParaRPr lang="en-US" sz="3200" b="1" u="sng" dirty="0"/>
          </a:p>
          <a:p>
            <a:pPr marL="339725" lvl="1" indent="-342900" defTabSz="578358">
              <a:spcBef>
                <a:spcPts val="600"/>
              </a:spcBef>
              <a:buSzPct val="100000"/>
              <a:buFont typeface="Arial" panose="020B0604020202020204" pitchFamily="34" charset="0"/>
              <a:buChar char="•"/>
              <a:defRPr sz="3366"/>
            </a:pPr>
            <a:r>
              <a:rPr lang="en-US" sz="2400" i="1" dirty="0">
                <a:solidFill>
                  <a:schemeClr val="accent1">
                    <a:lumMod val="75000"/>
                  </a:schemeClr>
                </a:solidFill>
              </a:rPr>
              <a:t>“SPDX has been talking about this license expression syntax and so we said let's use that.”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66145" y="815975"/>
            <a:ext cx="1466850" cy="146685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996879" y="9384268"/>
            <a:ext cx="2786340" cy="3539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700" dirty="0"/>
              <a:t>http://</a:t>
            </a:r>
            <a:r>
              <a:rPr lang="en-US" sz="1700" dirty="0" err="1"/>
              <a:t>www.freeiconspng.com</a:t>
            </a:r>
            <a:endParaRPr lang="en-US" sz="17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8</a:t>
            </a:fld>
            <a:endParaRPr lang="uk-UA"/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6000"/>
            </a:pPr>
            <a:r>
              <a:rPr dirty="0"/>
              <a:t>Mixed opinions</a:t>
            </a:r>
            <a:r>
              <a:rPr lang="en-US" dirty="0"/>
              <a:t> (1/2)</a:t>
            </a:r>
            <a:endParaRPr dirty="0"/>
          </a:p>
        </p:txBody>
      </p:sp>
      <p:sp>
        <p:nvSpPr>
          <p:cNvPr id="166" name="Shape 166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marL="0" indent="0" defTabSz="420624">
              <a:spcBef>
                <a:spcPts val="600"/>
              </a:spcBef>
              <a:buNone/>
              <a:defRPr sz="2448"/>
            </a:pPr>
            <a:r>
              <a:rPr lang="en-US" sz="3200" b="1" u="sng" dirty="0"/>
              <a:t>Spec </a:t>
            </a:r>
            <a:r>
              <a:rPr sz="3200" b="1" u="sng" dirty="0"/>
              <a:t>is </a:t>
            </a:r>
            <a:r>
              <a:rPr lang="en-US" sz="3200" b="1" u="sng" dirty="0"/>
              <a:t>R</a:t>
            </a:r>
            <a:r>
              <a:rPr sz="3200" b="1" u="sng" dirty="0"/>
              <a:t>epresentative of </a:t>
            </a:r>
            <a:r>
              <a:rPr lang="en-US" sz="3200" b="1" u="sng" dirty="0"/>
              <a:t>C</a:t>
            </a:r>
            <a:r>
              <a:rPr sz="3200" b="1" u="sng" dirty="0"/>
              <a:t>ompliance </a:t>
            </a:r>
            <a:br>
              <a:rPr lang="en-US" sz="3200" b="1" u="sng" dirty="0"/>
            </a:br>
            <a:r>
              <a:rPr lang="en-US" sz="3200" b="1" u="sng" dirty="0"/>
              <a:t>I</a:t>
            </a:r>
            <a:r>
              <a:rPr sz="3200" b="1" u="sng" dirty="0"/>
              <a:t>ssues</a:t>
            </a:r>
            <a:r>
              <a:rPr lang="en-US" sz="3200" b="1" u="sng" dirty="0"/>
              <a:t> </a:t>
            </a:r>
            <a:r>
              <a:rPr lang="en-US" sz="32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sz="3200" b="1" u="sng" dirty="0"/>
              <a:t> </a:t>
            </a:r>
            <a:r>
              <a:rPr lang="en-US" sz="3200" b="1" u="sng" dirty="0"/>
              <a:t>But </a:t>
            </a:r>
            <a:r>
              <a:rPr sz="3200" b="1" u="sng" dirty="0"/>
              <a:t>it is </a:t>
            </a:r>
            <a:r>
              <a:rPr lang="en-US" sz="3200" b="1" u="sng" dirty="0"/>
              <a:t>T</a:t>
            </a:r>
            <a:r>
              <a:rPr sz="3200" b="1" u="sng" dirty="0"/>
              <a:t>oo </a:t>
            </a:r>
            <a:r>
              <a:rPr lang="en-US" sz="3200" b="1" u="sng" dirty="0"/>
              <a:t>C</a:t>
            </a:r>
            <a:r>
              <a:rPr sz="3200" b="1" u="sng" dirty="0"/>
              <a:t>omplicated</a:t>
            </a:r>
            <a:endParaRPr lang="en-US" sz="3200" b="1" u="sng" dirty="0"/>
          </a:p>
          <a:p>
            <a:pPr marL="339725" lvl="1" indent="-342900" defTabSz="578358">
              <a:spcBef>
                <a:spcPts val="600"/>
              </a:spcBef>
              <a:buSzPct val="100000"/>
              <a:buFont typeface="Arial" panose="020B0604020202020204" pitchFamily="34" charset="0"/>
              <a:buChar char="•"/>
              <a:defRPr sz="3366"/>
            </a:pPr>
            <a:r>
              <a:rPr lang="en-US" sz="2400" i="1" dirty="0">
                <a:solidFill>
                  <a:schemeClr val="accent1">
                    <a:lumMod val="75000"/>
                  </a:schemeClr>
                </a:solidFill>
              </a:rPr>
              <a:t>“Excessive complexity is getting in the way of adoption.”</a:t>
            </a:r>
            <a:endParaRPr sz="2400" i="1" dirty="0">
              <a:solidFill>
                <a:schemeClr val="accent1">
                  <a:lumMod val="75000"/>
                </a:schemeClr>
              </a:solidFill>
            </a:endParaRPr>
          </a:p>
          <a:p>
            <a:pPr marL="0" indent="0" defTabSz="420624">
              <a:spcBef>
                <a:spcPts val="600"/>
              </a:spcBef>
              <a:buNone/>
              <a:defRPr sz="2448"/>
            </a:pPr>
            <a:endParaRPr lang="en-US" b="1" u="sng" dirty="0"/>
          </a:p>
          <a:p>
            <a:pPr marL="0" indent="0" defTabSz="420624">
              <a:spcBef>
                <a:spcPts val="600"/>
              </a:spcBef>
              <a:buNone/>
              <a:defRPr sz="2448"/>
            </a:pPr>
            <a:endParaRPr lang="en-US" b="1" u="sng" dirty="0"/>
          </a:p>
          <a:p>
            <a:pPr marL="0" indent="0" defTabSz="420624">
              <a:spcBef>
                <a:spcPts val="600"/>
              </a:spcBef>
              <a:buNone/>
              <a:defRPr sz="2448"/>
            </a:pPr>
            <a:r>
              <a:rPr sz="3200" b="1" u="sng" dirty="0"/>
              <a:t>Declared and Concluded Licenses</a:t>
            </a:r>
            <a:endParaRPr lang="en-US" sz="3200" b="1" u="sng" dirty="0"/>
          </a:p>
          <a:p>
            <a:pPr marL="0" lvl="1" indent="0" defTabSz="420624">
              <a:spcBef>
                <a:spcPts val="600"/>
              </a:spcBef>
              <a:buNone/>
              <a:defRPr sz="2448"/>
            </a:pPr>
            <a:r>
              <a:rPr lang="en-US" sz="2800" dirty="0"/>
              <a:t>Different levels of rigor in reaching conclusion </a:t>
            </a:r>
          </a:p>
          <a:p>
            <a:pPr marL="0" lvl="1" indent="0" defTabSz="420624">
              <a:spcBef>
                <a:spcPts val="600"/>
              </a:spcBef>
              <a:buNone/>
              <a:defRPr sz="2448"/>
            </a:pPr>
            <a:r>
              <a:rPr lang="en-US" sz="2800" dirty="0"/>
              <a:t>Software does not give the best results - always requires manual intervention</a:t>
            </a:r>
            <a:endParaRPr lang="en-US" i="1" dirty="0">
              <a:solidFill>
                <a:srgbClr val="00B050"/>
              </a:solidFill>
            </a:endParaRPr>
          </a:p>
          <a:p>
            <a:pPr marL="339725" lvl="1" indent="-342900" defTabSz="578358">
              <a:spcBef>
                <a:spcPts val="600"/>
              </a:spcBef>
              <a:buSzPct val="100000"/>
              <a:buFont typeface="Arial" panose="020B0604020202020204" pitchFamily="34" charset="0"/>
              <a:buChar char="•"/>
              <a:defRPr sz="3366"/>
            </a:pPr>
            <a:r>
              <a:rPr lang="en-US" sz="2400" i="1" dirty="0">
                <a:solidFill>
                  <a:schemeClr val="accent1">
                    <a:lumMod val="75000"/>
                  </a:schemeClr>
                </a:solidFill>
              </a:rPr>
              <a:t>“This is where, at some point still, I think humans have to make some decisions.”</a:t>
            </a:r>
          </a:p>
          <a:p>
            <a:pPr marL="339725" lvl="1" indent="-342900" defTabSz="578358">
              <a:spcBef>
                <a:spcPts val="600"/>
              </a:spcBef>
              <a:buSzPct val="100000"/>
              <a:buFont typeface="Arial" panose="020B0604020202020204" pitchFamily="34" charset="0"/>
              <a:buChar char="•"/>
              <a:defRPr sz="3366"/>
            </a:pPr>
            <a:r>
              <a:rPr lang="en-US" sz="2400" i="1" dirty="0">
                <a:solidFill>
                  <a:schemeClr val="accent1">
                    <a:lumMod val="75000"/>
                  </a:schemeClr>
                </a:solidFill>
              </a:rPr>
              <a:t>“It’s useful for someone to communicate the level of verification that they’ve done.”</a:t>
            </a:r>
          </a:p>
          <a:p>
            <a:pPr marL="339725" lvl="1" indent="-342900" defTabSz="578358">
              <a:spcBef>
                <a:spcPts val="600"/>
              </a:spcBef>
              <a:buSzPct val="100000"/>
              <a:buFont typeface="Arial" panose="020B0604020202020204" pitchFamily="34" charset="0"/>
              <a:buChar char="•"/>
              <a:defRPr sz="3366"/>
            </a:pPr>
            <a:r>
              <a:rPr lang="en-US" sz="2400" i="1" dirty="0">
                <a:solidFill>
                  <a:schemeClr val="accent1">
                    <a:lumMod val="75000"/>
                  </a:schemeClr>
                </a:solidFill>
              </a:rPr>
              <a:t>“We do this [sign-off] manually currently.”</a:t>
            </a:r>
            <a:endParaRPr sz="24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alphaModFix/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980774" y="730604"/>
            <a:ext cx="1637591" cy="163759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996879" y="9384268"/>
            <a:ext cx="2786340" cy="3539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700" dirty="0"/>
              <a:t>http://</a:t>
            </a:r>
            <a:r>
              <a:rPr lang="en-US" sz="1700" dirty="0" err="1"/>
              <a:t>www.freeiconspng.com</a:t>
            </a:r>
            <a:endParaRPr lang="en-US" sz="17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9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819993489"/>
      </p:ext>
    </p:extLst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New_Template3">
  <a:themeElements>
    <a:clrScheme name="New_Template3">
      <a:dk1>
        <a:srgbClr val="606060"/>
      </a:dk1>
      <a:lt1>
        <a:srgbClr val="006060"/>
      </a:lt1>
      <a:dk2>
        <a:srgbClr val="5B5854"/>
      </a:dk2>
      <a:lt2>
        <a:srgbClr val="C9C3BA"/>
      </a:lt2>
      <a:accent1>
        <a:srgbClr val="708CA5"/>
      </a:accent1>
      <a:accent2>
        <a:srgbClr val="80A7A7"/>
      </a:accent2>
      <a:accent3>
        <a:srgbClr val="98A66D"/>
      </a:accent3>
      <a:accent4>
        <a:srgbClr val="CF9E5B"/>
      </a:accent4>
      <a:accent5>
        <a:srgbClr val="C87C6D"/>
      </a:accent5>
      <a:accent6>
        <a:srgbClr val="837B9A"/>
      </a:accent6>
      <a:hlink>
        <a:srgbClr val="0000FF"/>
      </a:hlink>
      <a:folHlink>
        <a:srgbClr val="FF00FF"/>
      </a:folHlink>
    </a:clrScheme>
    <a:fontScheme name="New_Template3">
      <a:majorFont>
        <a:latin typeface="Gill Sans Light"/>
        <a:ea typeface="Gill Sans Light"/>
        <a:cs typeface="Gill Sans Light"/>
      </a:majorFont>
      <a:minorFont>
        <a:latin typeface="Gill Sans"/>
        <a:ea typeface="Gill Sans"/>
        <a:cs typeface="Gill Sans"/>
      </a:minorFont>
    </a:fontScheme>
    <a:fmtScheme name="New_Template3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  <a:uFillTx/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38100" cap="flat">
          <a:solidFill>
            <a:srgbClr val="6F6A5A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606060"/>
            </a:solidFill>
            <a:effectLst/>
            <a:uFillTx/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New_Template3">
  <a:themeElements>
    <a:clrScheme name="New_Template3">
      <a:dk1>
        <a:srgbClr val="000000"/>
      </a:dk1>
      <a:lt1>
        <a:srgbClr val="FFFFFF"/>
      </a:lt1>
      <a:dk2>
        <a:srgbClr val="5B5854"/>
      </a:dk2>
      <a:lt2>
        <a:srgbClr val="C9C3BA"/>
      </a:lt2>
      <a:accent1>
        <a:srgbClr val="708CA5"/>
      </a:accent1>
      <a:accent2>
        <a:srgbClr val="80A7A7"/>
      </a:accent2>
      <a:accent3>
        <a:srgbClr val="98A66D"/>
      </a:accent3>
      <a:accent4>
        <a:srgbClr val="CF9E5B"/>
      </a:accent4>
      <a:accent5>
        <a:srgbClr val="C87C6D"/>
      </a:accent5>
      <a:accent6>
        <a:srgbClr val="837B9A"/>
      </a:accent6>
      <a:hlink>
        <a:srgbClr val="0000FF"/>
      </a:hlink>
      <a:folHlink>
        <a:srgbClr val="FF00FF"/>
      </a:folHlink>
    </a:clrScheme>
    <a:fontScheme name="New_Template3">
      <a:majorFont>
        <a:latin typeface="Gill Sans Light"/>
        <a:ea typeface="Gill Sans Light"/>
        <a:cs typeface="Gill Sans Light"/>
      </a:majorFont>
      <a:minorFont>
        <a:latin typeface="Gill Sans"/>
        <a:ea typeface="Gill Sans"/>
        <a:cs typeface="Gill Sans"/>
      </a:minorFont>
    </a:fontScheme>
    <a:fmtScheme name="New_Template3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  <a:uFillTx/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38100" cap="flat">
          <a:solidFill>
            <a:srgbClr val="6F6A5A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606060"/>
            </a:solidFill>
            <a:effectLst/>
            <a:uFillTx/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295</TotalTime>
  <Words>1151</Words>
  <Application>Microsoft Office PowerPoint</Application>
  <PresentationFormat>Custom</PresentationFormat>
  <Paragraphs>172</Paragraphs>
  <Slides>19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7" baseType="lpstr">
      <vt:lpstr>Arial</vt:lpstr>
      <vt:lpstr>Gill Sans</vt:lpstr>
      <vt:lpstr>Gill Sans Light</vt:lpstr>
      <vt:lpstr>Helvetica</vt:lpstr>
      <vt:lpstr>Helvetica Neue</vt:lpstr>
      <vt:lpstr>Times New Roman</vt:lpstr>
      <vt:lpstr>Wingdings</vt:lpstr>
      <vt:lpstr>New_Template3</vt:lpstr>
      <vt:lpstr>SPDX in software exchanges</vt:lpstr>
      <vt:lpstr>PowerPoint Presentation</vt:lpstr>
      <vt:lpstr>Attribution 4.0 International  (CC BY 4.0)</vt:lpstr>
      <vt:lpstr>PowerPoint Presentation</vt:lpstr>
      <vt:lpstr>Research team experience With Community - Since 2012  With Tooling - Yocto // DoSOCS With Companies - Community Members and Non-members Vetted with Linux Foundation Members Available upon Request</vt:lpstr>
      <vt:lpstr>Findings</vt:lpstr>
      <vt:lpstr>Successes (1/2)</vt:lpstr>
      <vt:lpstr>Successes (2/2)</vt:lpstr>
      <vt:lpstr>Mixed opinions (1/2)</vt:lpstr>
      <vt:lpstr>Mixed opinions (2/2)</vt:lpstr>
      <vt:lpstr>Points of concern (1/4)</vt:lpstr>
      <vt:lpstr>Points of concern (2/4)</vt:lpstr>
      <vt:lpstr>Points of concern (3/4)</vt:lpstr>
      <vt:lpstr>Points of concern (4/4)</vt:lpstr>
      <vt:lpstr>Food for Thought</vt:lpstr>
      <vt:lpstr>Food for thought (1/2)</vt:lpstr>
      <vt:lpstr>Food for thought (2/2)</vt:lpstr>
      <vt:lpstr>Thanks </vt:lpstr>
      <vt:lpstr>UPDATE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SPDX in software exchanges</dc:title>
  <cp:lastModifiedBy>Georg Link</cp:lastModifiedBy>
  <cp:revision>79</cp:revision>
  <dcterms:modified xsi:type="dcterms:W3CDTF">2017-12-03T15:27:27Z</dcterms:modified>
</cp:coreProperties>
</file>